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113"/>
    <a:srgbClr val="771C7F"/>
    <a:srgbClr val="931C3E"/>
    <a:srgbClr val="CC33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1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7C1F4-5FAE-49EC-9622-E5E8B310B7B9}" type="datetimeFigureOut">
              <a:rPr lang="nl-BE" smtClean="0"/>
              <a:pPr/>
              <a:t>18/10/2017</a:t>
            </a:fld>
            <a:endParaRPr lang="nl-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605AC-18B1-4A3C-AF85-80AB8B469A47}" type="slidenum">
              <a:rPr lang="nl-BE" smtClean="0"/>
              <a:pPr/>
              <a:t>‹nr.›</a:t>
            </a:fld>
            <a:endParaRPr lang="nl-BE"/>
          </a:p>
        </p:txBody>
      </p:sp>
    </p:spTree>
    <p:extLst>
      <p:ext uri="{BB962C8B-B14F-4D97-AF65-F5344CB8AC3E}">
        <p14:creationId xmlns:p14="http://schemas.microsoft.com/office/powerpoint/2010/main" xmlns="" val="117160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62344157-77FD-463D-858E-71818A34C9C0}" type="slidenum">
              <a:rPr lang="en-GB" smtClean="0"/>
              <a:pPr>
                <a:defRPr/>
              </a:pPr>
              <a:t>1</a:t>
            </a:fld>
            <a:endParaRPr lang="en-GB"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nl-BE" altLang="nl-B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042B4A14-CD78-46AA-9D90-0F96C9D1A581}" type="slidenum">
              <a:rPr lang="en-GB" smtClean="0"/>
              <a:pPr>
                <a:defRPr/>
              </a:pPr>
              <a:t>10</a:t>
            </a:fld>
            <a:endParaRPr lang="en-GB" smtClean="0"/>
          </a:p>
        </p:txBody>
      </p:sp>
      <p:sp>
        <p:nvSpPr>
          <p:cNvPr id="378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789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F63D20B0-A2F8-4AAB-A709-6C0FB6863AF0}" type="slidenum">
              <a:rPr lang="en-GB" smtClean="0"/>
              <a:pPr>
                <a:defRPr/>
              </a:pPr>
              <a:t>11</a:t>
            </a:fld>
            <a:endParaRPr lang="en-GB"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0BAD840B-1A1B-40C1-A95D-FEFD02FE35FE}" type="slidenum">
              <a:rPr lang="en-GB" smtClean="0"/>
              <a:pPr>
                <a:defRPr/>
              </a:pPr>
              <a:t>12</a:t>
            </a:fld>
            <a:endParaRPr lang="en-GB" smtClean="0"/>
          </a:p>
        </p:txBody>
      </p:sp>
      <p:sp>
        <p:nvSpPr>
          <p:cNvPr id="399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99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6093418-11C9-4ED1-820B-519BFE390C37}" type="slidenum">
              <a:rPr lang="en-GB" smtClean="0"/>
              <a:pPr>
                <a:defRPr/>
              </a:pPr>
              <a:t>13</a:t>
            </a:fld>
            <a:endParaRPr lang="en-GB" smtClean="0"/>
          </a:p>
        </p:txBody>
      </p:sp>
      <p:sp>
        <p:nvSpPr>
          <p:cNvPr id="409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042FC056-2E88-43AB-81E4-C1F9A696BBD3}" type="slidenum">
              <a:rPr lang="en-GB" smtClean="0"/>
              <a:pPr>
                <a:defRPr/>
              </a:pPr>
              <a:t>14</a:t>
            </a:fld>
            <a:endParaRPr lang="en-GB" smtClean="0"/>
          </a:p>
        </p:txBody>
      </p:sp>
      <p:sp>
        <p:nvSpPr>
          <p:cNvPr id="4198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198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39E08FD-9389-4D51-A10E-BB6D00DA7575}" type="slidenum">
              <a:rPr lang="en-GB" smtClean="0"/>
              <a:pPr>
                <a:defRPr/>
              </a:pPr>
              <a:t>15</a:t>
            </a:fld>
            <a:endParaRPr lang="en-GB" smtClean="0"/>
          </a:p>
        </p:txBody>
      </p:sp>
      <p:sp>
        <p:nvSpPr>
          <p:cNvPr id="430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30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C1C32F7-1F1E-4A9A-BEE9-CA01FDD1983A}" type="slidenum">
              <a:rPr lang="en-GB" smtClean="0"/>
              <a:pPr>
                <a:defRPr/>
              </a:pPr>
              <a:t>16</a:t>
            </a:fld>
            <a:endParaRPr lang="en-GB" smtClean="0"/>
          </a:p>
        </p:txBody>
      </p:sp>
      <p:sp>
        <p:nvSpPr>
          <p:cNvPr id="440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403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B287D00F-31BD-4B9F-B496-A4FDE0DEFCBA}" type="slidenum">
              <a:rPr lang="en-GB" smtClean="0"/>
              <a:pPr>
                <a:defRPr/>
              </a:pPr>
              <a:t>17</a:t>
            </a:fld>
            <a:endParaRPr lang="en-GB" smtClean="0"/>
          </a:p>
        </p:txBody>
      </p:sp>
      <p:sp>
        <p:nvSpPr>
          <p:cNvPr id="450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50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9E7E1CE3-B1A6-477F-8290-AED539E4AEB2}" type="slidenum">
              <a:rPr lang="en-GB" smtClean="0"/>
              <a:pPr>
                <a:defRPr/>
              </a:pPr>
              <a:t>18</a:t>
            </a:fld>
            <a:endParaRPr lang="en-GB" smtClean="0"/>
          </a:p>
        </p:txBody>
      </p:sp>
      <p:sp>
        <p:nvSpPr>
          <p:cNvPr id="4608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608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FCE26CBB-C2EE-42AF-93D9-444D28AF1238}" type="slidenum">
              <a:rPr lang="en-GB" smtClean="0"/>
              <a:pPr>
                <a:defRPr/>
              </a:pPr>
              <a:t>19</a:t>
            </a:fld>
            <a:endParaRPr lang="en-GB" smtClean="0"/>
          </a:p>
        </p:txBody>
      </p:sp>
      <p:sp>
        <p:nvSpPr>
          <p:cNvPr id="471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4A538494-6982-41ED-8DA3-4C895977FA7E}" type="slidenum">
              <a:rPr lang="en-GB" smtClean="0"/>
              <a:pPr>
                <a:defRPr/>
              </a:pPr>
              <a:t>2</a:t>
            </a:fld>
            <a:endParaRPr lang="en-GB" smtClean="0"/>
          </a:p>
        </p:txBody>
      </p:sp>
      <p:sp>
        <p:nvSpPr>
          <p:cNvPr id="2969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970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AE481EE2-2E63-453D-ADE4-6FB64F1D5697}" type="slidenum">
              <a:rPr lang="en-GB" smtClean="0"/>
              <a:pPr>
                <a:defRPr/>
              </a:pPr>
              <a:t>20</a:t>
            </a:fld>
            <a:endParaRPr lang="en-GB" smtClean="0"/>
          </a:p>
        </p:txBody>
      </p:sp>
      <p:sp>
        <p:nvSpPr>
          <p:cNvPr id="481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05C07FF4-8B3A-4850-B5DB-406BC2AC0F0E}" type="slidenum">
              <a:rPr lang="en-GB" smtClean="0"/>
              <a:pPr>
                <a:defRPr/>
              </a:pPr>
              <a:t>21</a:t>
            </a:fld>
            <a:endParaRPr lang="en-GB" smtClean="0"/>
          </a:p>
        </p:txBody>
      </p:sp>
      <p:sp>
        <p:nvSpPr>
          <p:cNvPr id="491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EDD28758-B7C3-4EC2-B042-D737F234A582}" type="slidenum">
              <a:rPr lang="en-GB" smtClean="0"/>
              <a:pPr>
                <a:defRPr/>
              </a:pPr>
              <a:t>22</a:t>
            </a:fld>
            <a:endParaRPr lang="en-GB" smtClean="0"/>
          </a:p>
        </p:txBody>
      </p:sp>
      <p:sp>
        <p:nvSpPr>
          <p:cNvPr id="5017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FE5F6F1-DB42-445B-9573-5E04B4E4CC39}" type="slidenum">
              <a:rPr lang="en-GB" smtClean="0"/>
              <a:pPr>
                <a:defRPr/>
              </a:pPr>
              <a:t>23</a:t>
            </a:fld>
            <a:endParaRPr lang="en-GB" smtClean="0"/>
          </a:p>
        </p:txBody>
      </p:sp>
      <p:sp>
        <p:nvSpPr>
          <p:cNvPr id="512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12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0F97E3A-770D-484F-A712-F88BA2591F22}" type="slidenum">
              <a:rPr lang="en-GB" smtClean="0"/>
              <a:pPr>
                <a:defRPr/>
              </a:pPr>
              <a:t>24</a:t>
            </a:fld>
            <a:endParaRPr lang="en-GB" smtClean="0"/>
          </a:p>
        </p:txBody>
      </p:sp>
      <p:sp>
        <p:nvSpPr>
          <p:cNvPr id="5222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22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34AF2D4C-84B6-45F0-8553-CC8298B5E187}" type="slidenum">
              <a:rPr lang="en-GB" smtClean="0"/>
              <a:pPr>
                <a:defRPr/>
              </a:pPr>
              <a:t>25</a:t>
            </a:fld>
            <a:endParaRPr lang="en-GB" smtClean="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DB9786BD-FA99-4D04-9062-8E6A50307FC5}" type="slidenum">
              <a:rPr lang="en-GB" smtClean="0"/>
              <a:pPr>
                <a:defRPr/>
              </a:pPr>
              <a:t>3</a:t>
            </a:fld>
            <a:endParaRPr lang="en-GB"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BBDAC81E-446B-4025-9332-2F595ABAB81B}" type="slidenum">
              <a:rPr lang="en-GB" smtClean="0"/>
              <a:pPr>
                <a:defRPr/>
              </a:pPr>
              <a:t>4</a:t>
            </a:fld>
            <a:endParaRPr lang="en-GB"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C673CF2F-B020-4209-872C-69C6F05EA1D3}" type="slidenum">
              <a:rPr lang="en-GB" smtClean="0"/>
              <a:pPr>
                <a:defRPr/>
              </a:pPr>
              <a:t>5</a:t>
            </a:fld>
            <a:endParaRPr lang="en-GB" smtClean="0"/>
          </a:p>
        </p:txBody>
      </p:sp>
      <p:sp>
        <p:nvSpPr>
          <p:cNvPr id="327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B099E5B1-4360-4313-8421-AA2BA84F0129}" type="slidenum">
              <a:rPr lang="en-GB" smtClean="0"/>
              <a:pPr>
                <a:defRPr/>
              </a:pPr>
              <a:t>6</a:t>
            </a:fld>
            <a:endParaRPr lang="en-GB" smtClean="0"/>
          </a:p>
        </p:txBody>
      </p:sp>
      <p:sp>
        <p:nvSpPr>
          <p:cNvPr id="337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379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C03C670D-15FC-479F-9A4C-C0DC58E49D79}" type="slidenum">
              <a:rPr lang="en-GB" smtClean="0"/>
              <a:pPr>
                <a:defRPr/>
              </a:pPr>
              <a:t>7</a:t>
            </a:fld>
            <a:endParaRPr lang="en-GB" smtClean="0"/>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D4B17A5C-9B0D-4FF4-8AE3-13256CDB1B70}" type="slidenum">
              <a:rPr lang="en-GB" smtClean="0"/>
              <a:pPr>
                <a:defRPr/>
              </a:pPr>
              <a:t>8</a:t>
            </a:fld>
            <a:endParaRPr lang="en-GB" smtClean="0"/>
          </a:p>
        </p:txBody>
      </p:sp>
      <p:sp>
        <p:nvSpPr>
          <p:cNvPr id="358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58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2DA0E491-6786-4F23-811F-1152FE0903A7}" type="slidenum">
              <a:rPr lang="en-GB" smtClean="0"/>
              <a:pPr>
                <a:defRPr/>
              </a:pPr>
              <a:t>9</a:t>
            </a:fld>
            <a:endParaRPr lang="en-GB" smtClean="0"/>
          </a:p>
        </p:txBody>
      </p:sp>
      <p:sp>
        <p:nvSpPr>
          <p:cNvPr id="368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68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NL" altLang="nl-B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18/10/2017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6566D-1D8D-45FB-B557-01335B0877ED}" type="datetimeFigureOut">
              <a:rPr lang="fr-FR" smtClean="0"/>
              <a:pPr/>
              <a:t>18/10/2017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BBC7E-8442-4BC7-B197-C2A1A2ED8594}" type="slidenum">
              <a:rPr lang="fr-BE" smtClean="0"/>
              <a:pPr/>
              <a:t>‹nr.›</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be/url?sa=i&amp;rct=j&amp;q=&amp;esrc=s&amp;frm=1&amp;source=images&amp;cd=&amp;cad=rja&amp;docid=3omMcEp3fSxkoM&amp;tbnid=xVsPkyGKh-ltqM:&amp;ved=0CAUQjRw&amp;url=http://demening.be/tv/quiz-me-quick/&amp;ei=rUrEUcWGO8GS0QXk4oGQCQ&amp;bvm=bv.48293060,d.ZG4&amp;psig=AFQjCNFNh6TMnvwcERXypPfeoJosIC_BHw&amp;ust=1371905064314097"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amp;+'VAN'&amp;+'VENNOOTSCHAPPEN'and+actif+=+'Y'&amp;tri=dd+AS+RANK+&amp;trier=afkondiging&amp;imgcn.x=41&amp;imgcn.y=11"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41&amp;imgcn.y=11"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be/url?sa=i&amp;rct=j&amp;q=&amp;esrc=s&amp;frm=1&amp;source=images&amp;cd=&amp;cad=rja&amp;docid=TJ427OxZH-yIxM&amp;tbnid=DrSNSOm-IeZKpM:&amp;ved=0CAUQjRw&amp;url=http://www.recensiekoning.nl/2012/05/54286/ruzie-maken&amp;ei=d13EUbWYG-jJ0QWLyIDADQ&amp;bvm=bv.48293060,d.d2k&amp;psig=AFQjCNEr_HFdqj1rcEjq8vhwdTpUEpHSbw&amp;ust=1371909861629460"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be/url?sa=i&amp;rct=j&amp;q=&amp;esrc=s&amp;frm=1&amp;source=images&amp;cd=&amp;cad=rja&amp;docid=jO4raWEmIz_knM&amp;tbnid=RR34iXuXnMJbwM:&amp;ved=0CAUQjRw&amp;url=http://alicegorman.com.au/tag/carrot-hug&amp;ei=tBLIUfmTCMPfOMWbgZgN&amp;bvm=bv.48293060,d.ZWU&amp;psig=AFQjCNFOCz7xrxQYtgR9T832TbtMreKCzg&amp;ust=1372152857121489"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59&amp;imgcn.y=4"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hyperlink" Target="http://www.google.be/url?sa=i&amp;rct=j&amp;q=&amp;esrc=s&amp;frm=1&amp;source=images&amp;cd=&amp;cad=rja&amp;docid=jO4raWEmIz_knM&amp;tbnid=RR34iXuXnMJbwM:&amp;ved=0CAUQjRw&amp;url=http://alicegorman.com.au/tag/carrot-hug&amp;ei=tBLIUfmTCMPfOMWbgZgN&amp;bvm=bv.48293060,d.ZWU&amp;psig=AFQjCNFOCz7xrxQYtgR9T832TbtMreKCzg&amp;ust=137215285712148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be/url?sa=i&amp;rct=j&amp;q=&amp;esrc=s&amp;frm=1&amp;source=images&amp;cd=&amp;cad=rja&amp;docid=ZxWl4dNpWYVJGM&amp;tbnid=RxfAYQSNRCDG2M:&amp;ved=0CAUQjRw&amp;url=http://www.hangthebankers.com/the-5-stages-of-economic-collapse-financial-commercial-political-social-cultural/&amp;ei=LhzIUZOkDsjcOefBgcgI&amp;psig=AFQjCNEE298JTL0pGF3HYkMgKmN-96Vojw&amp;ust=1372155269315986"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53&amp;imgcn.y=8"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31&amp;imgcn.y=10"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31&amp;imgcn.y=10"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29&amp;imgcn.y=15"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be/url?sa=i&amp;rct=j&amp;q=&amp;esrc=s&amp;frm=1&amp;source=images&amp;cd=&amp;cad=rja&amp;docid=rWY0-NPNSnMBIM&amp;tbnid=6WZU1ERhCZzxTM:&amp;ved=0CAUQjRw&amp;url=http://merchandise.nl/gifts-premiums-relatiegeschenken/tassen-bedrukken/&amp;ei=xE7EUc-3IOO30QWqo4GwCA&amp;bvm=bv.48293060,d.ZG4&amp;psig=AFQjCNEDU2qulKPTxEAhFxhxSABuh6-6Kw&amp;ust=1371906104443495"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www.ejustice.just.fgov.be/cgi_loi/loi_a1.pl?DETAIL=1999050769/N&amp;caller=list&amp;row_id=1&amp;numero=1&amp;rech=3&amp;cn=1999050769&amp;table_name=WET&amp;nm=1999A09646&amp;la=N&amp;dt=WETBOEK+VAN+VENNOOTSCHAPPEN&amp;language=nl&amp;choix1=EN&amp;choix2=EN&amp;fromtab=wet_all&amp;nl=n&amp;sql=dt+contains++'WETBOEK'%26+'VAN'%26+'VENNOOTSCHAPPEN'and+actif+=+'Y'&amp;tri=dd+AS+RANK+&amp;trier=afkondiging&amp;imgcn.x=29&amp;imgcn.y=15"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8738" y="0"/>
            <a:ext cx="9085262" cy="1036638"/>
          </a:xfrm>
        </p:spPr>
        <p:txBody>
          <a:bodyPr>
            <a:normAutofit/>
          </a:bodyPr>
          <a:lstStyle/>
          <a:p>
            <a:r>
              <a:rPr lang="fr-BE" dirty="0" err="1" smtClean="0">
                <a:solidFill>
                  <a:srgbClr val="931C3E"/>
                </a:solidFill>
                <a:latin typeface="Arial Rounded MT Bold" panose="020F0704030504030204" pitchFamily="34" charset="0"/>
              </a:rPr>
              <a:t>Coöperatieve</a:t>
            </a:r>
            <a:r>
              <a:rPr lang="fr-BE" dirty="0" smtClean="0">
                <a:solidFill>
                  <a:srgbClr val="931C3E"/>
                </a:solidFill>
                <a:latin typeface="Arial Rounded MT Bold" panose="020F0704030504030204" pitchFamily="34" charset="0"/>
              </a:rPr>
              <a:t> quiz</a:t>
            </a:r>
            <a:endParaRPr lang="en-GB" altLang="nl-BE" b="1" dirty="0" smtClean="0">
              <a:solidFill>
                <a:srgbClr val="C86B0E"/>
              </a:solidFill>
              <a:latin typeface="Perpetua" pitchFamily="18" charset="0"/>
            </a:endParaRPr>
          </a:p>
        </p:txBody>
      </p:sp>
      <p:sp>
        <p:nvSpPr>
          <p:cNvPr id="2051" name="Rectangle 3"/>
          <p:cNvSpPr>
            <a:spLocks noGrp="1" noChangeArrowheads="1"/>
          </p:cNvSpPr>
          <p:nvPr>
            <p:ph type="body" sz="half" idx="1"/>
          </p:nvPr>
        </p:nvSpPr>
        <p:spPr>
          <a:xfrm>
            <a:off x="58738" y="5517232"/>
            <a:ext cx="9085262" cy="1008112"/>
          </a:xfrm>
        </p:spPr>
        <p:txBody>
          <a:bodyPr>
            <a:normAutofit lnSpcReduction="10000"/>
          </a:bodyPr>
          <a:lstStyle/>
          <a:p>
            <a:pPr algn="ctr">
              <a:lnSpc>
                <a:spcPct val="90000"/>
              </a:lnSpc>
              <a:buNone/>
            </a:pPr>
            <a:r>
              <a:rPr lang="fr-BE" sz="3200" dirty="0" err="1" smtClean="0">
                <a:solidFill>
                  <a:srgbClr val="771C7F"/>
                </a:solidFill>
                <a:latin typeface="Arial Rounded MT Bold" pitchFamily="34" charset="0"/>
              </a:rPr>
              <a:t>Rechten</a:t>
            </a:r>
            <a:r>
              <a:rPr lang="fr-BE" sz="3200" dirty="0" smtClean="0">
                <a:solidFill>
                  <a:srgbClr val="771C7F"/>
                </a:solidFill>
                <a:latin typeface="Arial Rounded MT Bold" pitchFamily="34" charset="0"/>
              </a:rPr>
              <a:t> van </a:t>
            </a:r>
            <a:r>
              <a:rPr lang="fr-BE" sz="3200" dirty="0" err="1" smtClean="0">
                <a:solidFill>
                  <a:srgbClr val="771C7F"/>
                </a:solidFill>
                <a:latin typeface="Arial Rounded MT Bold" pitchFamily="34" charset="0"/>
              </a:rPr>
              <a:t>vennoten</a:t>
            </a:r>
            <a:r>
              <a:rPr lang="fr-BE" sz="3200" dirty="0" smtClean="0">
                <a:solidFill>
                  <a:srgbClr val="771C7F"/>
                </a:solidFill>
                <a:latin typeface="Arial Rounded MT Bold" pitchFamily="34" charset="0"/>
              </a:rPr>
              <a:t> in de </a:t>
            </a:r>
            <a:r>
              <a:rPr lang="fr-BE" sz="3200" dirty="0" err="1" smtClean="0">
                <a:solidFill>
                  <a:srgbClr val="771C7F"/>
                </a:solidFill>
                <a:latin typeface="Arial Rounded MT Bold" pitchFamily="34" charset="0"/>
              </a:rPr>
              <a:t>coöperatie</a:t>
            </a:r>
            <a:endParaRPr lang="fr-BE" altLang="nl-BE" sz="3200" b="1" dirty="0" smtClean="0">
              <a:solidFill>
                <a:srgbClr val="003399"/>
              </a:solidFill>
              <a:latin typeface="Perpetua" pitchFamily="18" charset="0"/>
            </a:endParaRPr>
          </a:p>
          <a:p>
            <a:pPr algn="ctr">
              <a:lnSpc>
                <a:spcPct val="90000"/>
              </a:lnSpc>
              <a:buNone/>
            </a:pPr>
            <a:r>
              <a:rPr lang="fr-BE" sz="3200" dirty="0" smtClean="0">
                <a:solidFill>
                  <a:srgbClr val="771C7F"/>
                </a:solidFill>
                <a:latin typeface="Arial Rounded MT Bold" pitchFamily="34" charset="0"/>
              </a:rPr>
              <a:t>21 </a:t>
            </a:r>
            <a:r>
              <a:rPr lang="fr-BE" sz="3200" dirty="0" err="1" smtClean="0">
                <a:solidFill>
                  <a:srgbClr val="771C7F"/>
                </a:solidFill>
                <a:latin typeface="Arial Rounded MT Bold" pitchFamily="34" charset="0"/>
              </a:rPr>
              <a:t>oktober</a:t>
            </a:r>
            <a:r>
              <a:rPr lang="fr-BE" sz="3200" dirty="0" smtClean="0">
                <a:solidFill>
                  <a:srgbClr val="771C7F"/>
                </a:solidFill>
                <a:latin typeface="Arial Rounded MT Bold" pitchFamily="34" charset="0"/>
              </a:rPr>
              <a:t> 2017</a:t>
            </a:r>
            <a:endParaRPr lang="fr-BE" altLang="nl-BE" sz="3200" b="1" dirty="0" smtClean="0">
              <a:solidFill>
                <a:srgbClr val="003399"/>
              </a:solidFill>
              <a:latin typeface="Perpetua" pitchFamily="18" charset="0"/>
            </a:endParaRPr>
          </a:p>
        </p:txBody>
      </p:sp>
      <p:sp>
        <p:nvSpPr>
          <p:cNvPr id="2052" name="AutoShape 8" descr="data:image/jpeg;base64,/9j/4AAQSkZJRgABAQAAAQABAAD/2wCEAAkGBxQQEhUUEhMWExQXGCAVFxcYFxgYGxUYHR0ZHRkbGhgYHCghHxwlHBcXITEhJSkrLy4uHSAzODMtNygtLisBCgoKDg0OGxAQGywkICQvLDQvNywvNC0sLy0sLCwsLCw0LCwsLCwvLCwvLCwsLCwsLCwsLCwtLCwsLCwsLCwsLP/AABEIALQBGAMBEQACEQEDEQH/xAAcAAEAAgMBAQEAAAAAAAAAAAAABgcEBQgDAgH/xABOEAACAQMBBQQECQYKCQUAAAABAgMABBESBQYHITETQVFhInGBkRQyNUJyc6GxsiM0YqKz0RUXM1JUdIKDksEIJDZTY5PC0+EmQ2TD8P/EABoBAQADAQEBAAAAAAAAAAAAAAADBAUCAQb/xAA3EQACAgEBBQUHAwMFAQEAAAAAAQIDEQQFEiExQRMyUWFxFCIzgZGx8KHB0TRS8RU1ctLhQiP/2gAMAwEAAhEDEQA/ALwNAc/7B3vudnXUmssymVu2hLEjVqOsrno2c8+/vqhCyUGfZajQU6mlbvB4WH8uGfI2nEHfh5biFrK4dYkjVxoJX8oSSda95ACjS2e/xrq21uXusg2ds6MapK6Cy318PL+UWvuttkX1rFOORdfSA+a45MPVkHHlirUJb0cnzmrodF0q30+3QzLzaUMOe0lRCFMhDMAdA6tjrgeNdOSXMjhVOfdTfT5kJ3f4ji82iLdIwIGVhGxzrZ1BbJ54ClVbC4z0591Qxu3p46GrqNk9hpe1k/eWM+GHw+pYFTmMKAUAoBQCgFAKAUAoBQCgFAKAUAoBQCgFAKAUAoBQCgFAKAUAoBQEP3832OzGiUQdqZAxyX0ABcfonJ5+z21DbbuY4Gns/Z/tak97GMdM/uUlvBfpc3EkyI0YkbWVZteljzbDYGRnJHIdcd1U5PLyfV6aqVVShJ5xw8OHQ19eE5a3A2/b/WID8UaZV8icq3vwvuqzpnzR85t6pe5Z14og+/t60+0Lln+bIYlHgqHSuPDOM+smobHmbya2z6416aCj1WfrxNVsvaD20qTRHTIhypIzzwR0PkTXKbTyizbVG2DhPkzpLdq/a5tIJnwHkjVmx0yQM48s1oQeYpnwuprVd0oLkmzZV0QCgFAKAUAoBQCgFAKAUAoBQCgFAKAUAoBQCgFAKAUAoBQCgFAKAjG/26g2nAFVgk0Z1RsenPkytjmFOB07wKitr30X9n632WzL4xfP+Sj959gSbPnMMuCdIZWHxXU94zz5EEeyqc4OLwz63SaqGpr34/4NTXJZJnwm2uttfhXOFmUxZPQNkFM+sjT/AGqlplifqZW2KHbp8x5xefl1/n5GBxIi0bTugP5wb/EiMfvrm3vsm2ZLOkh+dWR+1t2ldI0GXdgijxZiAPtNcYzwRdnNQi5PkuP0OoNmWYghjiX4saLGPUoA/wAq0orCwfAW2Oybm+rb+pk16RigFAKAUAoBQCgFAKAUAoBQCgFAKAUAoBQCgFAKAUAoBQCgFAKAUBG9+N002lCFyElTnG+M4J6q36JwPVgHuwY7K99F7Qa2WlnnmnzX51KI27sGexk0XEZQ/NbqrjxVhyPq6jvAqlKLi8M+v0+qqvjvVvP3RrK5LB6TTM7FnYsx5lmJJJ8yeZocxiorCWESHcbaVvZzPcz5d4l/IxAHMkjZGdXxQFGev84EZIxXdclF7zKWvptvgqq+CfN+CX68Tx3l3uub9j2shWPuiQkIB5j5x82z7OlJ2SlzOtLoKdOvdXHxfP8A8+RZvBa2kWzeRy2l5MRgkkBVGCVGcDLFh/Zqxp093Jg7cnF3qK5pcfV/+FhVYMUUAoBQCgFAKAUAoBQCgFAKAUAoBQCgFAKAUAoBQCgFAKAUAoCCcS97zaR6La4jS5DDUmnW4Uju5FVPMH0uo6d2YLrN1YT4mvsvQ9tPetg3H6LP3+hW8XEbaSnPwnV5GOLB9yA/bVftp+JuvZOka7n6v+T023xCub2BoJ4rdlbHpBHDKRzDKdeAfZ4+NeytlJYZzRsqqixWQlLK9MfYiNRGmflAfcsTJjUrLnpkEZ99DlSUuTM7YmxZ7xwlvE0hzzOPRX6TdAPb6q9jFy5EV+orojmx4+/0OldnW/ZRRppVdKBdKAhQQOYXPPHhmtFLCwfCWS3puWc5fXmZFenAoBQCgFAKAUAoBQCgFAKAUAoBQCgFAKAUAoBQCgFAKAUAoBQFG70cOLuKSWVCs0WTJraVVYL1JcyEcwOpzz61SnTJNs+t0m1qJRjCXB8sJcPlggdQmwKA/SKAm3DW2QM9zjU9vJGSrAFTDIWR2GeYdCQ+f0cd/KWpcc+Bk7UnLCq6ST+q4pej5fPyL3q8fICgFAKAUAoBQCgFAKAUAoBQCgFAKAUAoBQCgFAKAUAoBQCgFAKAUAoDD2vs2O6heGYFo3GGAJB5EEcx4EA15KKksMkptlVNThzRGIOF+z1GDG7nxaV8/qkD7Ki7CBoS2xqm8ppfJGi33Sz2NCFtIEW6lzodsu0S9GcM5JB54GMc/URUdijWvdXEt6F6jXTzbJ7i5rkn5cP1KiJqsfTFscPtgBNmXVwSQ1xC6gEclVBIAw9Z5+yrNUPcb8T5vaOq3tXCvpFr9cFpxtkA+IzVo+faw8H1Q8FAKAUAoBQCgFAKAUAoBQCgFAKAUAoBQCgFAKAUAoBQCgFAKAUAoBQCgKy353Au9oXrTJJCIiqqupnDKoHMYCHPpFj176rWVSlLJvaDadGno3Gnnjy/ybndfhzb2kbiXFxJIuh2I0gKeqoAcj15yfLpXcKYxXHiVdXtW26ScfdS5evmSLbFovwSaJVCp2LoFAwAuggAAdBipJL3WilTY+2jNvjlP9TJ2a+qGM+KKfeBXq5EdixNrzZk16cCgFAKAUAoBQCgFAKAUAoBQCgFAKAUAoBQCgFAKAUAoBQCgFAKAUAoBQCgFAfMqagQe8Y99D1PDyavdOUvZWxPxuxQN9IKA32g1xDuon1aSvml4v7m2rsrigFAKAUAoBQCgFAKAUAoBQCgFAKAUBCt/OIC7KkjjMBm7RC+Q4XGDjGCpriU90s0aZ2ptPGDU7u8WlvLmK3FoyGVtOoyg6eROcaefSvFZl4JLNE4Rcs8iy6kKQoBQCgFAKAUAoBQCgFAKAUBrNrW9yxU208cYAOVkiMgY9xyHUiuZKXRk9UqUmrIt+jx+zNd8I2pH8aG0n+rlkiJ9jowHvrnNi6In3dHLlKUfVJ/Zr7Gm2HtW8su1S42fcGEu0kXZGOZow5LFCFbmoJOD17sVxGUo808Fm+mi7dddsd7CTzlJ44Z4r6m8tN8raSRIiJ4pHOlUkglUk+HxcfbXati3j9irPQWxi5LDS8JL+SQ1IUhQCgFAKAUAoBQCgFAKAUAoBQCgFAUhx9/Obb6pvxVDbzNTZ/dkRHhz8p2n1v+TVxDvIs6n4Ujp2rJhCgFAKAUAoBQCgFAKAUAoBQCgPKe5RPjuq/SIH30PUm+R+wzq4yjKw8VIP3UDTR6UPBQCgFAKAUAoBQCgFAfMkgUZYgDxJwPeaA+YJ1cZRlYeKkEe8UPWmj0oeHjNdonx3VfpMB99D1Js/YbhH+Iyt9Eg/dQNNHrQ8FAUhx9/Obb6pvxVDbzNTZ/dkRHhz8p2n1v+TVxDvIs6n4Ujp2rJhGO99EDpMiA+BZc+7ND3dZkA0PBQCgFAfMkgUZYgDxJxQHlDexucLIjHwDA/caHrTR70PBQCgFAfE0qopZiFVQWYk4AA5kknoAKBLPAovffirNcM0VixggHLtBykl8weqL4Y9LxIzgQSsb5GtRoox4z4v8AQgMFlPdMzJHNcN84qjynP6RAJ99R4bLblGHBtI+dM1rJ0kt5Rz+dE4+4inI992a8UWxw04mPJIlrfNqLnTFMcA6u5JMcjnoG6565zmpYT6MztTpElvw+hb9TGcczb8bSmXaF2FmlUCdwAJHAAz3AGq0m8s3KIRdUW0uRNuA95JJNddpI74RMamZsc26ZNd1PmVdfFJRwi46mM0hnF6Zk2XMyMyNqj5qSCPyi94rizulnSJO1JnPp2tP/AL+b/mv++oMs2Ozh4L6HUG6jE2NqSSSbeIkk5JOheZJ76sx5IwrfiS9WUvxjvJYtpMElkRTEjYV2UdCOgPlUNje8aWijF1cV1Pfhpvf8Ctr+ad3lKiERIzk6nbtgFBYnGcAk+AJ7qQlhNsamjflGMVjn+xCd4N4Li/kMlzIX55VeiJ5InQevqe8muG2+ZarqhWsRRbnAIf6ncfX/AP1pUtXIzdf316Fc72b5bQmmljnuGj0O0bRxExoCpKkcjlhkH4xNRyky9Tp6lFNL6keh2XNINSQSuDz1CN2B88gVzgmc4rg2jxQtE+RqjdT3ZVlP2EGh7wkvEtHhvxMlWVLa+kMkbkIkzfGjY8gHb5yk/OPMZ5nHSWE+jKGp0ixvQRdlTGWUhx9/Obb6pvxVDbzNTZ/dkQfc2/S2vreaU4jjfWxxnkFboPE9Kji8Mt3xcq3FGy3w3/utoOw1tDB0WFGIGP0yObn18vAV7KbZHTpYVrxZEgB5VyWTfbtb23Wz2BglOgdYmJaNv7Pd61wa9UmuRDbRCxcUdEbn7zRbSt1mj9E/FkjJyY3HUZ7x3g94I6cwLEZZWTGuqdUt1m8roiKc394sMHaDZ5ACnS1xgNqPeIgeWO7Wc57u4mGVnRGlRouG9Z9Cqr69luH1TSPM573YufUM/cKibyaEYxisJYPKe1aPGtGQnpqUrn1ZFD1ST5Mk+7HEC9sGGmUzRd8UpLDH6LHmh9XLxBrpTaILdLXZ0w/Iv7dbeOHaMAmhPLo6n40bd6t+/vFWIyTRj21Srlus3FekYoCruOe3zFBHaIcGclpMf7tcYX+0xHsUjvqK18MF/Q1b0nN9Cq9y9gHaF5Fb5IUnVIw6rGvNseZ5KPNhUUVl4NC+3s4OR05s6wjt41ihRY41GFVRgD958SeZqylgwpScnlmo323Zj2javGyjtACYnxzR8cufgTgEd4ryUcokptdcso5fHu/yqsbx1FuLtg3thbzscuyaXPi6Eq59pUn21Zi8rJgXw3LHE5638+Urz69/vqvLvM2dP8KPoTn/AEf/AOWu/q0/E9SVc2VNoco/MuqpjMIRxl+SpvpR/tFrizulrR/GXz+xzq1VzaOq90fzG0/q8X7NatR5I+fu+JL1ZSfG75T/ALlPveoLO8amh+F8yDW0LyMscYLM7BVUfOcnCjwzlse01wW20lll47t8ILWKMG8zcSkekA7oinwXQQxx4k8/AdKnVa6mVbrpt+5wRNd393bewRktY+zVm1sNTtlsAZy7E9AK7SS5FWy2VjzJnnButaJPJciBDNI2pnYaiDgD0dXxendjNN1ZyHdNx3c8Dc16RkH4s7BhubGWUhRPCpkR+WrC82U95BXPLxwa4sWUWtJZKNiXRnOxFVzaOptyNom6sLaVjlmiXUfFh6LH/EDVmLyjAuju2NeZVfH385tvqm/FUdvMv7P7sisreBpHVEGp3YIqj5zMcAe0kVEX20llnR+5m4Vts+Ncostxj05WAJz3hM/FX1cz31YjBIxLtROx+Rttu7s2t6hSeFG5cmAAdfNXHMGunFPmRwtnB5izm/e7YD7OupLdzqC+kjfz0PxW9fUHzBqtJYeDbptVkFIkfBjbJt9oCLPoXCmNh3a1BZD6+TL/AG66reGQa2G9XnwLH4ybwNaWPZxtpkuG7MEdQgGZCPZhf7dSWPCKWjqU7MvkjnwDw91QGydI8PdyotnQIzIrXTLmSQgEqT1RD3KOnLrjJ7sWIRwjE1GodkvIk9/Yx3EbRzIsiNyKsAQf/PnXbWSvGTi8o5s4g7s/wbeNEuTEw7SInmdByNJPipBHqwe+q044Zuae7tYZ69TYcJNvG0v0Qn8lcEQuP0j/ACR9YY49TGva3hnGsr3689UdF1YMUUBz3xruNe02H8yJEH6zf9dV7O8bGhWKvmRPYm257KQy20nZOVKFtKt6JIJGHBHVR7q5Ta5FmyuNixJG8/jK2p/Sz/yoP+3Xu/LxIfZKfD7j+Mvan9LP/Kg/7dN+XiPZKfD7kUZskk9Scn1muSyX/wAD3J2bz6CZwPV6J+8mp6+6Y+u+L8kU5v58pXn17/fUMu8zS0/wo+hOf9H/APlrv6tPxPUlXNlTaHKPzLqqYzCEcZfkqb6Uf7Ra4s7pa0fxl8/sc6tVc2jqvdH8xtP6vF+zWrUeSPn7viS9WUpxu+U/7lPveoLO8amh+F8zA4RwB9q2+eekO/tEbY+059leV9471jxS/kdIVZMQ/GYAEk4A5knuFAU7vnxeYM0WzwuByNww1ZP/AA0PLH6TZz4d5hlZ4GlRoVjNn0K22hvDd3R/K3M0hb5utsHyCLy9wqNtsvRqrhySPJt37oKXNpOEUFmcwyYAHMktpwABzzTDPe1hnGV9TArw7Oj+EPyRbf3n7aWrFfdMXWfGfy+yIDx9/Obb6pvxVxbzLWz+7Ih/DxAdp2gIz+VB9oBI+0CuId5FnU/CkdP1ZMIUBSvH+3AntZMek0boT5Kykfa7e+obeaNTZ7eJIgG6Dlb+zI6/CYvtkUH7DUceaLd3w5ejJ1x9nJubZO5Ymb2s2D+AV3bzKmz17smQfcyASbQtFPQzx58wGBx7cYriPNFu94rk/I6nq0YAoCov9IG3Gm0k7w0iesEIfs0/bUVvQ0dnvjJFQW05jdXU4ZGDg+BUgj7RUJpNZWGdeVbPnBQFAccLQptEPjlJCpB81LKR7AF94qCzma+hlmvHgzWcLbW2mv1iu41kSRGVA2cdp6LDoeulXHtrmGM8STVuca8xZdX8Xuzf6HH+t++p9yPgZftNv9zH8Xuzf6HH+t++m5HwHtNv9zH8Xuzf6HH+t++m5HwHtNv9zN5snZUNpH2VvGI4wSdIzjJ6nnXqWORFKcpPMmc18QYyu0rwH/fMffgj7DVefeZuaZ5qj6Eu4CXYW7njPV4Qw89Dcx+vn2V1VzK2vj7ifmXlU5lEC413KpsxlJ9KSRFUeJDaz9iGo7O6W9Em7Uc9tUBsnVe6P5jaf1eL9mtWo8kfP3fEl6spTjd8p/3Kfe9QWd41ND8L5mLwc+VYfoSfgNK+8da34L+R0XVgxSBcadqtb7OKIcGeQQk/oYZn94XT6mNR2PCLeigpWZfQ59RCxAUZJOAPEnkKgNnODqHdLdO32dEqRIpkwO0lIGuQ9+T1Az0XoKsxikYFt0rHlnpvqcbPvP6tL+zakuTFHxY+q+5yyKrG+dH8Ifki2/vP20tWK+6Yus+M/l9kQHj7+c231Tfiri3mWtn92RCdyLxYNoWsjnCiZcnwDejk+Q1ZNRxeGi3fFyrkl4HUtWjAFAUNx02oJb2OFTnsI/S8nc5I/wAIQ+2oLHxNbQQxBy8SN8ObEz7TtFHzZRKfIR5fn7VA9tcwWZIn1Mt2qT/OJN+P9kRJazY5FXiJ8CCGUe3Le413auTKuz5cJRKz2FffBrmCY9IpUkOPBWBYe7NRp4eS9ZHeg4+KOsI5AwDKQQRkEdCD0Iq0fPH1QFKcfdpBpraAHnGjSOPpkBc+eEb31Da+ODU2fHCciu93Nnm5u7eEAntJVU4/m5Go+xQT7KjSy8F22W7By8jq+rR88KAhHFfdRtoWoaIZngJdB3up+Og8zgEeagd9cTjlFrSXdnPjyZzyrMjAglGU5BGQysD1HeCCKrmzwaLV3c4zPGoS9hMpAx2sZUM30kOFz5gj1VKrfEz7NAm8wZvm402WOUN0T9CL/u112qIvYLPFfnyMBOMolnijjttEbyIjPI/MKzAMQijGQDn41edrxOnoGottls1KZ5QfG7YphvhcAfk7hRz7hIgCsP8ACEPnz8KgsXHJr6GzMN3wIRsbaklpOk8LaZIzkE8we4gjvBBIPrrhPDyWpwU4uLLXh43Jo9OzftMdFkGgn1kZA9hx51L2vkZ72e88JcCAbzbxXW2Z9TLyRWZIk+LGijU7EnqdK5LHrgYA5Co23JlyqqFEfUjJrknOqdzWzs+zP/xov2a1ajyRgXfEl6v7lLcbvlP+5T73qCzvGnofhfMxeDnyrD9CT8BpX3jrW/BfyOi6sGKV/wAbdmNNs/WgyYJBKwHP0MMrH2agT5A1HYsouaKajZh9Tn/7P8qgNgvTYPGG1eFfhQeKYDD6ULIx7ypXmAeuD06c+tTqxdTJs0M1L3OKIlxE4mfD4zb2qNHCx9NmwHlweShQTpXOD1yeQ5cweJ2Z4Is6bSdm96XMrioy6dHcIPki2/vP20tWK+6Yms+M/l9kQHj6f9ath/wT+P8A8VHbzLez+7IrOG3Zw5VSwRdb4+aupVyfLU6j21GX20uZZW6HFyS2jWG7jadVGFkUgSYHQMG5N9LIPjk86kjZjmUbtCpPMHg2W3ONIKFbS3ZXIxrmK4TzCKTqPrI9teu3wOK9Bx99/QqO5naR2eRizsSzMerMeZJqI0UklhF0cEd1WhRr2VcNKuiEHkRFkEvj9IhceQz0apq49TM11289xdOZNN+t3BtKzeDkH+PEx6LIudOfIglT5Ma7lHKwVaLezmpHMt5avC7RyqUkQ6WU9VIqsbsZKSyixuH/ABS+BRLb3aPJEnKORMF0XuUqSNSjuIOQOWDyxJGzHBlLUaPfe9DmSnbPGS0RD8GSSaQj0dS6EB/SJ5+wDn4iu3auhXhoZt+9wRSm1doyXUzzTNqkkOpj9gAHcAAAB3ACoG88TUhBQiootfgpugyn4fMunKlbcHqQfjS+QI9EeILHoQalrj1M/W3p/wD5x+f8Fv1MZooBQEK3w4bWu0GMgzbznrIgBDnxdDyb1gg+dcSgmWqdVOvhzRXd7wavUJ7OSCVe46mQ+1SpH21G6mXI6+t80zHi4QbRPXsF9ch/6UNednI6euq8zfbJ4JtkG6ugB3rCvP2SP0/w10qvEhntD+1fUuICpjNNdvBsOG/gaC4XUjc+XJlYdGU9zD94OQSK8aTWGd12SrlvRKd2vwaukY/B5Ypk7tZMbjyIwVPryPUKhdT6GlDXwa95YMew4O3zsO0eGFe86i5x5KowfaRRVs6lr60uCZZ+7u4NvY28sUfpyzRtG8zjmwIIwAPipk9B7SakUEkULNTKySb6Fejgncf0qH/C9cdk/Euf6hH+0t/d+wNtawQMQzRRJGSOhKqFyM+qpUsLBnWS3pOXiQTiBw3m2ld9vHPHGvZqmGDE5XVz5euuJQy8lrT6pVQ3Wjy3G4YzbPvEuHnjdVDDSqsCdSkd/rryNeHk9v1ashupFoVKUT5kQMCGAIIwQRkEHqCPCgKh3o4NlnL2EqqpOexl1AL9GQAnHgCPbUMqvA0qtdhYmiOw8IdoscEQIPEyHH6qk/ZXPZyJnrqvMsLcnhfDYuJpm+ETrzXlhIz4qp6t+kfYAakjWkU79XKxYXBETm4KT6jpuYguTpBV8gZ5A+yueyZYW0FjiizNxdhPs+zS3kdZCjMQyggYZi3f5sakisLBQvsVk3JEa4jcPZtqXKTRzRxqsQj0sGJzqdieXdhh7q5nDeZY02qVUWmhw/4cNs6SZp5I51li7IqFOCCQWDBuRBAxikYYPNRqu0SwsYNJvLwZJYvYyqqnn2UurC/RkGTjwBHtrl1eBNVr+GJr6EcThFtEnBEKjxMvL7FJ+yuezkTe3VeZNd0+EMMDCS8cXLjmIwMRA/pZ5v7cDxBruNaXMq266UuEOH3LOAqUoigIxvhuNa7TGZVKTAYWZMBgPBs8mXyPTngjNcygmT06idXLkVftHg1eIT2MsMy9xJaNv8JBH61ROpl+Ovg+aaMW34QbQY4bsEHi0hP2Kprzs5HT11XmTfdbhDb27CS6f4U45hNOmIHzXmX9px5VIq0uZVt105LEeH3LJAxUhRP2gFAKAUAoBQCgFAKAUAoBQCgFAKAUAoBQCgFAKAUAoBQCgFAKAUAoBQCgFAKAUAoBQCgFAKAUAoBQCgFAKA1W8m3orCAzTBioIXCgEknp1IHd41xOagsssabTT1FnZw5+Zn2c4kjRwMB1DAHuyAf866TyiGcd2Tj4HtXpyKAUAoBQCgFAKAUAoBQFcbyyEbwWQBODEMjJwedx3VWn8Zfnibmmiv8ATbX5/wDUserJhka33iv2jj/g5lVtfp50Z093xwRgHqOvSo7VPHuF7Qy0yk/aFlY4fiJHHnA1YzjnjpnvxUhSeM8DC28s5t5RakLPpPZk4wG9vLPXGeWcVzLOHjmS6d1qyPa93qY26aXS2qC9IafnqI09MnSCV5EgY6V5XvbvvczvVul2vse7+eJuK7KxXPBiQtHdaiTibHMk93nVfT8n6m1tpJSrx/aWNVgxRQEE2vtq4TbdtbLKRA8epkwuCcS9+M/MHfUEpPtVHp/k16dPVLQTta95Pn9P5J3U5kCgFAKArjiNtm4tr+zFuzEsCoi1sqSOx0prUHB5sOv2VWulKM1g29m6eq3T2douWOOOKXN4PvaO5F60Zl/hKdroDVgEpGW66VVSNI7s9PKvXVLGd55PK9o6dS3OxjufV+v59TccNN4nv7TVLzljYxueQ18gVbA6Eg4PmDXdM9+PErbU0sdPdiHJrKJZUpnEU2tulLdTO8l/cpESOzihYRhBgZyR8bnnqKilW5PLkzQp1sKoKMaot9W+P+DQbNubjZe04rOS4e5t7gZQynUyN6QAyfNQMdCGzjNRpuE1FvKZdthVq9JK6MVGUeeOT/P2LKqyYRWPGTZT9ibj4RJo1InYZPZ55+ljOM+yq2ojw3sm9sW6PaKvdWePHr6G+3N3blg7KZr64mUxD8k7EoNSjGBqxy7uVd1wa45ZT1urhZvQVcU881zJhUxmlf7G2hK237qJpZDEsWVjLsUU4g5hc4B5n3mq8ZPtWvzobN1UFs6uais5544//XU33EK5eLZ1w8bsjhRhlJVh6a9COYqS1tQbRT2dCM9TCMllefoem4tw0lhbPIzO7R5LMSxJyeZJ5mlTzBZOdfFR1M1FYWTc3ZwjkcjpP3V2ytDvIhHB2/lns5GmleVhOVDO7OQNEZxlieWSffUOnbceJq7aqhXelBJLHRY6s8eKO0ZobjZ4ilkjDyMHCOyhxqh5MAefU9fE15fJpxx+cjvZVUJ1XOUU8JYyuXCRYVWDFIlxSupIdnyPFI8bhkwyMVIywB5qc1De2ocDR2VCM9SozSa48+PQ1G7+zb3aLQXst08EKsjxW65OtEI5yEMOb6SeYb43hyrmEZTxJvgWdRbp9MpURgpS45fg34c+XyLEqwYpWu83+0Nj9SPvuKrT+MvzxN3S/wC2W+v/AFLKqyYRX/GTaEsFtC0MskTGXBMbshI0NyJUjlVfUSaisGzsWqFlslOKfDqs9UT8VYMY0++MzR2NyyMUZYWKspIKkA4II5g1xY8QZZ0UVLUQTWVlGBw0unm2dA8rtI5L5Z2LMcSOBknn0AFc0tuCyTbUhGGqlGKwuHL0RKKlKBU/DHa8VlaXs0zYRZunexxyVR3k/wD7lVSmSjGTZ9FtSid91VcObib/AHMt7u8lN9dySRRvzgtldggXuZ1BAPLpkc+vTAqStSk96X0KetlRTD2epJtc5Y458F+eROanMkrrba/+o7L6gn9W5qvL4y/PE26P9rs/5f8AUsWrBiCgFAKArTiH8rbL+sX9otVrfiRN3Zv9Hf6fsyyzVkwitOBn5tP9aPwiq2m5M3tv/Gj6fuWXVkwSrN345Nvyzy3E8iWqPojgjbQCDzGvx5YyepJOMAYqrDNrbb4H0GpcNnQjCuKc2stvj9Pz6mHtbYNtYbX2fHbLpyys4LMxzqIB9InHQ1zKEYWRUSWnU26jRWysefAt+rh80QXjL8nH61P86g1PcNbYv9UvRks2Ec20BHMdkn4RUseSM6/hbL1f3M6uiIrPZMgTeS5Dci8WF/SOiFuXsVvcarR4XP8APA3bk5bLg10f7tEh4pTqmzJ9RwW0oo8WLryHsBPqBqS5+4ynsqLlq4Y6Z+xk8Pfk21+rH3mvae4iPaP9VP1N7crlGA6lSPsqRlSLw0V5wOmBtJkz6Qm1EeAZEAPtKt7qrabus2tvRfbRfl+7PDi3Mpu9moCNQkLEd4DPCFPqJVvca8v70fzwO9kRfYXPpj9mWfVowCGcXPkyX6afjWob+4amx/6uPz+xu9zvzC0/q8X4FruvuL0Kmt/qLP8Ak/ubiuysVrvN/tDY/Uj77iq0/jL88Td0v+2W+v8A1LKqyYRW3HL80h+u/wCh6ranuo3Ng/Gl6fuiyBVkwzSb8fJ939S/4TUdvcZb0P8AU1+q+5ruFPyXb+uT9rJXlHcX51J9rf1c/l9kS2pTNKF3X3Sk2jBdFJSpifMUfzXk7y39kaQe4nPTkaMK3NPB9fqtdHTWVpx5ri+uPziWbw93q+HQlJfRuofRlUjBbHLXjzIwR3HPTIqzVZvLjzMHaOi9nnvR7kuX8fx5EtqUziNX27+vakF52qgxxGPsiPSb+U5g56DtPDuqNw99SL1eq3dJKjd5vOfp/BJakKIoBQCgI1vDup8Lu7W57XR8HYNo0ateGDfG1DHTHQ1HKvekn4F7Ta3saZ1bud7z5cMeBJakKJGtxt0/4Mjkj7Xttb686NGOQGMajnpUdde4i/r9b7XNS3cYXjn9kSWpCgQSTcGWG4kmsL1rQS83Tsw4zknllgMczgEcsnnzqB0tPMXg11tOE6lC+vexyecH0vDtRPb3Hwl2mjk7WV3XW05yuB8YBFAUgAA4z5U7Hink8/1V9nOrcW61hJcMc/LiTmpzJNbvDsZL63eCTIV8cx1Ugggj1EVzOKksMn018qLFZHmjSbobq3Fiw7S+aeFUKJEUKheYwclz0xgDzqOuuUeb4FrWayrUL3a92TfF5/8ACW1MZxEt8NyFv5Enjma2uEAAkXnkAkjIBBBBJwwI69/LEVlW88p4ZpaLaMtPF1yipRfR/n6GC3D1pkf4ZeSXUhRkiLL6EJYY1iPVzYeOR7wCOexb7zySraig12Nais8cc35ZxyJVu7sv4HbRQa+07NdOrGnPM92Tjr41LCO7FIz9Td21srMYybGuiAgV9w8Zbh57G8e0MhJdQuoZJycYYejnnpIOO7FQOl5zF4NeG1E6lXfWp45fmD9n4bK4jZrl3uFlWWSeRdbSaeiAahpXyyfbyw7Dz4iO1mt5KCUWmklwSz15cWTypzINNvdsL+ELZrftOy1FTq06saSD0yPDxriyG/HBa0ep9ntVmM4z5Gbsex+DwQw6tXZRrHqxjVpULnGTjOOma9isJIius7SyU8Yy2/qZldERGtp7qdttCC97XT2KBOz0Z1YMnPVq5fyngennUTrzNSyXqtbuaaVG73nnOfTpjyJLUpRI3vzur/CcSR9r2Oh9edGvPokYxqHjUdte+sF7Qa32Wblu5ysc8fsySCpCiR3iFcCPZ10WOMxlB5lvRA95qO1+4y7s6DlqoJeP24nhwwhKbMtgwwSGb2NI7L9hFeU9xHe1ZKWrnjy/RIlNSmeRvcvdX+DVlXte17R9fxNGnljHxjmo669zJe1us9pcXu4wsc8/sY9/uXm+W+t5/g8n/uLo1rL3HI1DGV5HzAPXnXjq97eTwd17Qxp3RZHeXTjhr9H+cORLKlM4iW0dy+22lHfduyhNOY9PUqCAA2eSnPMY8fHlC6sz3smjXtDc0r0+7z6/+EtqYzhQCgFAKAUAoBQCgFAKAUAoBQCgFAKAUAoBQCgFAKAUAoBQCgFAVhf7IG0drzwXMszQRFGWIOQnONSeXdkk8xg8+tVnHfsaZvV3vS6KFlaW885eOPNlmQxKihVAVVAVQBgADkAB4AVZMKUnJ5fM+6HgoBQCgFAKA//Z"/>
          <p:cNvSpPr>
            <a:spLocks noChangeAspect="1" noChangeArrowheads="1"/>
          </p:cNvSpPr>
          <p:nvPr/>
        </p:nvSpPr>
        <p:spPr bwMode="auto">
          <a:xfrm>
            <a:off x="58738" y="-165100"/>
            <a:ext cx="2603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65" tIns="40083" rIns="80165" bIns="4008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BE" altLang="nl-BE"/>
          </a:p>
        </p:txBody>
      </p:sp>
      <p:sp>
        <p:nvSpPr>
          <p:cNvPr id="2053" name="AutoShape 10" descr="data:image/jpeg;base64,/9j/4AAQSkZJRgABAQAAAQABAAD/2wCEAAkGBxQQEhUUEhMWExQXGCAVFxcYFxgYGxUYHR0ZHRkbGhgYHCghHxwlHBcXITEhJSkrLy4uHSAzODMtNygtLisBCgoKDg0OGxAQGywkICQvLDQvNywvNC0sLy0sLCwsLCw0LCwsLCwvLCwvLCwsLCwsLCwsLCwtLCwsLCwsLCwsLP/AABEIALQBGAMBEQACEQEDEQH/xAAcAAEAAgMBAQEAAAAAAAAAAAAABgcEBQgDAgH/xABOEAACAQMBBQQECQYKCQUAAAABAgMABBESBQYHITETQVFhInGBkRQyNUJyc6GxsiM0YqKz0RUXM1JUdIKDksEIJDZTY5PC0+EmQ2TD8P/EABoBAQADAQEBAAAAAAAAAAAAAAADBAUCAQb/xAA3EQACAgEBBQUHAwMFAQEAAAAAAQIDEQQFEiExQRMyUWFxFCIzgZGx8KHB0TRS8RU1ctLhQiP/2gAMAwEAAhEDEQA/ALwNAc/7B3vudnXUmssymVu2hLEjVqOsrno2c8+/vqhCyUGfZajQU6mlbvB4WH8uGfI2nEHfh5biFrK4dYkjVxoJX8oSSda95ACjS2e/xrq21uXusg2ds6MapK6Cy318PL+UWvuttkX1rFOORdfSA+a45MPVkHHlirUJb0cnzmrodF0q30+3QzLzaUMOe0lRCFMhDMAdA6tjrgeNdOSXMjhVOfdTfT5kJ3f4ji82iLdIwIGVhGxzrZ1BbJ54ClVbC4z0591Qxu3p46GrqNk9hpe1k/eWM+GHw+pYFTmMKAUAoBQCgFAKAUAoBQCgFAKAUAoBQCgFAKAUAoBQCgFAKAUAoBQEP3832OzGiUQdqZAxyX0ABcfonJ5+z21DbbuY4Gns/Z/tak97GMdM/uUlvBfpc3EkyI0YkbWVZteljzbDYGRnJHIdcd1U5PLyfV6aqVVShJ5xw8OHQ19eE5a3A2/b/WID8UaZV8icq3vwvuqzpnzR85t6pe5Z14og+/t60+0Lln+bIYlHgqHSuPDOM+smobHmbya2z6416aCj1WfrxNVsvaD20qTRHTIhypIzzwR0PkTXKbTyizbVG2DhPkzpLdq/a5tIJnwHkjVmx0yQM48s1oQeYpnwuprVd0oLkmzZV0QCgFAKAUAoBQCgFAKAUAoBQCgFAKAUAoBQCgFAKAUAoBQCgFAKAjG/26g2nAFVgk0Z1RsenPkytjmFOB07wKitr30X9n632WzL4xfP+Sj959gSbPnMMuCdIZWHxXU94zz5EEeyqc4OLwz63SaqGpr34/4NTXJZJnwm2uttfhXOFmUxZPQNkFM+sjT/AGqlplifqZW2KHbp8x5xefl1/n5GBxIi0bTugP5wb/EiMfvrm3vsm2ZLOkh+dWR+1t2ldI0GXdgijxZiAPtNcYzwRdnNQi5PkuP0OoNmWYghjiX4saLGPUoA/wAq0orCwfAW2Oybm+rb+pk16RigFAKAUAoBQCgFAKAUAoBQCgFAKAUAoBQCgFAKAUAoBQCgFAKAUBG9+N002lCFyElTnG+M4J6q36JwPVgHuwY7K99F7Qa2WlnnmnzX51KI27sGexk0XEZQ/NbqrjxVhyPq6jvAqlKLi8M+v0+qqvjvVvP3RrK5LB6TTM7FnYsx5lmJJJ8yeZocxiorCWESHcbaVvZzPcz5d4l/IxAHMkjZGdXxQFGev84EZIxXdclF7zKWvptvgqq+CfN+CX68Tx3l3uub9j2shWPuiQkIB5j5x82z7OlJ2SlzOtLoKdOvdXHxfP8A8+RZvBa2kWzeRy2l5MRgkkBVGCVGcDLFh/Zqxp093Jg7cnF3qK5pcfV/+FhVYMUUAoBQCgFAKAUAoBQCgFAKAUAoBQCgFAKAUAoBQCgFAKAUAoCCcS97zaR6La4jS5DDUmnW4Uju5FVPMH0uo6d2YLrN1YT4mvsvQ9tPetg3H6LP3+hW8XEbaSnPwnV5GOLB9yA/bVftp+JuvZOka7n6v+T023xCub2BoJ4rdlbHpBHDKRzDKdeAfZ4+NeytlJYZzRsqqixWQlLK9MfYiNRGmflAfcsTJjUrLnpkEZ99DlSUuTM7YmxZ7xwlvE0hzzOPRX6TdAPb6q9jFy5EV+orojmx4+/0OldnW/ZRRppVdKBdKAhQQOYXPPHhmtFLCwfCWS3puWc5fXmZFenAoBQCgFAKAUAoBQCgFAKAUAoBQCgFAKAUAoBQCgFAKAUAoBQFG70cOLuKSWVCs0WTJraVVYL1JcyEcwOpzz61SnTJNs+t0m1qJRjCXB8sJcPlggdQmwKA/SKAm3DW2QM9zjU9vJGSrAFTDIWR2GeYdCQ+f0cd/KWpcc+Bk7UnLCq6ST+q4pej5fPyL3q8fICgFAKAUAoBQCgFAKAUAoBQCgFAKAUAoBQCgFAKAUAoBQCgFAKAUAoDD2vs2O6heGYFo3GGAJB5EEcx4EA15KKksMkptlVNThzRGIOF+z1GDG7nxaV8/qkD7Ki7CBoS2xqm8ppfJGi33Sz2NCFtIEW6lzodsu0S9GcM5JB54GMc/URUdijWvdXEt6F6jXTzbJ7i5rkn5cP1KiJqsfTFscPtgBNmXVwSQ1xC6gEclVBIAw9Z5+yrNUPcb8T5vaOq3tXCvpFr9cFpxtkA+IzVo+faw8H1Q8FAKAUAoBQCgFAKAUAoBQCgFAKAUAoBQCgFAKAUAoBQCgFAKAUAoBQCgKy353Au9oXrTJJCIiqqupnDKoHMYCHPpFj176rWVSlLJvaDadGno3Gnnjy/ybndfhzb2kbiXFxJIuh2I0gKeqoAcj15yfLpXcKYxXHiVdXtW26ScfdS5evmSLbFovwSaJVCp2LoFAwAuggAAdBipJL3WilTY+2jNvjlP9TJ2a+qGM+KKfeBXq5EdixNrzZk16cCgFAKAUAoBQCgFAKAUAoBQCgFAKAUAoBQCgFAKAUAoBQCgFAKAUAoBQCgFAfMqagQe8Y99D1PDyavdOUvZWxPxuxQN9IKA32g1xDuon1aSvml4v7m2rsrigFAKAUAoBQCgFAKAUAoBQCgFAKAUBCt/OIC7KkjjMBm7RC+Q4XGDjGCpriU90s0aZ2ptPGDU7u8WlvLmK3FoyGVtOoyg6eROcaefSvFZl4JLNE4Rcs8iy6kKQoBQCgFAKAUAoBQCgFAKAUBrNrW9yxU208cYAOVkiMgY9xyHUiuZKXRk9UqUmrIt+jx+zNd8I2pH8aG0n+rlkiJ9jowHvrnNi6In3dHLlKUfVJ/Zr7Gm2HtW8su1S42fcGEu0kXZGOZow5LFCFbmoJOD17sVxGUo808Fm+mi7dddsd7CTzlJ44Z4r6m8tN8raSRIiJ4pHOlUkglUk+HxcfbXati3j9irPQWxi5LDS8JL+SQ1IUhQCgFAKAUAoBQCgFAKAUAoBQCgFAUhx9/Obb6pvxVDbzNTZ/dkRHhz8p2n1v+TVxDvIs6n4Ujp2rJhCgFAKAUAoBQCgFAKAUAoBQCgPKe5RPjuq/SIH30PUm+R+wzq4yjKw8VIP3UDTR6UPBQCgFAKAUAoBQCgFAfMkgUZYgDxJwPeaA+YJ1cZRlYeKkEe8UPWmj0oeHjNdonx3VfpMB99D1Js/YbhH+Iyt9Eg/dQNNHrQ8FAUhx9/Obb6pvxVDbzNTZ/dkRHhz8p2n1v+TVxDvIs6n4Ujp2rJhGO99EDpMiA+BZc+7ND3dZkA0PBQCgFAfMkgUZYgDxJxQHlDexucLIjHwDA/caHrTR70PBQCgFAfE0qopZiFVQWYk4AA5kknoAKBLPAovffirNcM0VixggHLtBykl8weqL4Y9LxIzgQSsb5GtRoox4z4v8AQgMFlPdMzJHNcN84qjynP6RAJ99R4bLblGHBtI+dM1rJ0kt5Rz+dE4+4inI992a8UWxw04mPJIlrfNqLnTFMcA6u5JMcjnoG6565zmpYT6MztTpElvw+hb9TGcczb8bSmXaF2FmlUCdwAJHAAz3AGq0m8s3KIRdUW0uRNuA95JJNddpI74RMamZsc26ZNd1PmVdfFJRwi46mM0hnF6Zk2XMyMyNqj5qSCPyi94rizulnSJO1JnPp2tP/AL+b/mv++oMs2Ozh4L6HUG6jE2NqSSSbeIkk5JOheZJ76sx5IwrfiS9WUvxjvJYtpMElkRTEjYV2UdCOgPlUNje8aWijF1cV1Pfhpvf8Ctr+ad3lKiERIzk6nbtgFBYnGcAk+AJ7qQlhNsamjflGMVjn+xCd4N4Li/kMlzIX55VeiJ5InQevqe8muG2+ZarqhWsRRbnAIf6ncfX/AP1pUtXIzdf316Fc72b5bQmmljnuGj0O0bRxExoCpKkcjlhkH4xNRyky9Tp6lFNL6keh2XNINSQSuDz1CN2B88gVzgmc4rg2jxQtE+RqjdT3ZVlP2EGh7wkvEtHhvxMlWVLa+kMkbkIkzfGjY8gHb5yk/OPMZ5nHSWE+jKGp0ixvQRdlTGWUhx9/Obb6pvxVDbzNTZ/dkQfc2/S2vreaU4jjfWxxnkFboPE9Kji8Mt3xcq3FGy3w3/utoOw1tDB0WFGIGP0yObn18vAV7KbZHTpYVrxZEgB5VyWTfbtb23Wz2BglOgdYmJaNv7Pd61wa9UmuRDbRCxcUdEbn7zRbSt1mj9E/FkjJyY3HUZ7x3g94I6cwLEZZWTGuqdUt1m8roiKc394sMHaDZ5ACnS1xgNqPeIgeWO7Wc57u4mGVnRGlRouG9Z9Cqr69luH1TSPM573YufUM/cKibyaEYxisJYPKe1aPGtGQnpqUrn1ZFD1ST5Mk+7HEC9sGGmUzRd8UpLDH6LHmh9XLxBrpTaILdLXZ0w/Iv7dbeOHaMAmhPLo6n40bd6t+/vFWIyTRj21Srlus3FekYoCruOe3zFBHaIcGclpMf7tcYX+0xHsUjvqK18MF/Q1b0nN9Cq9y9gHaF5Fb5IUnVIw6rGvNseZ5KPNhUUVl4NC+3s4OR05s6wjt41ihRY41GFVRgD958SeZqylgwpScnlmo323Zj2javGyjtACYnxzR8cufgTgEd4ryUcokptdcso5fHu/yqsbx1FuLtg3thbzscuyaXPi6Eq59pUn21Zi8rJgXw3LHE5638+Urz69/vqvLvM2dP8KPoTn/AEf/AOWu/q0/E9SVc2VNoco/MuqpjMIRxl+SpvpR/tFrizulrR/GXz+xzq1VzaOq90fzG0/q8X7NatR5I+fu+JL1ZSfG75T/ALlPveoLO8amh+F8yDW0LyMscYLM7BVUfOcnCjwzlse01wW20lll47t8ILWKMG8zcSkekA7oinwXQQxx4k8/AdKnVa6mVbrpt+5wRNd393bewRktY+zVm1sNTtlsAZy7E9AK7SS5FWy2VjzJnnButaJPJciBDNI2pnYaiDgD0dXxendjNN1ZyHdNx3c8Dc16RkH4s7BhubGWUhRPCpkR+WrC82U95BXPLxwa4sWUWtJZKNiXRnOxFVzaOptyNom6sLaVjlmiXUfFh6LH/EDVmLyjAuju2NeZVfH385tvqm/FUdvMv7P7sisreBpHVEGp3YIqj5zMcAe0kVEX20llnR+5m4Vts+Ncostxj05WAJz3hM/FX1cz31YjBIxLtROx+Rttu7s2t6hSeFG5cmAAdfNXHMGunFPmRwtnB5izm/e7YD7OupLdzqC+kjfz0PxW9fUHzBqtJYeDbptVkFIkfBjbJt9oCLPoXCmNh3a1BZD6+TL/AG66reGQa2G9XnwLH4ybwNaWPZxtpkuG7MEdQgGZCPZhf7dSWPCKWjqU7MvkjnwDw91QGydI8PdyotnQIzIrXTLmSQgEqT1RD3KOnLrjJ7sWIRwjE1GodkvIk9/Yx3EbRzIsiNyKsAQf/PnXbWSvGTi8o5s4g7s/wbeNEuTEw7SInmdByNJPipBHqwe+q044Zuae7tYZ69TYcJNvG0v0Qn8lcEQuP0j/ACR9YY49TGva3hnGsr3689UdF1YMUUBz3xruNe02H8yJEH6zf9dV7O8bGhWKvmRPYm257KQy20nZOVKFtKt6JIJGHBHVR7q5Ta5FmyuNixJG8/jK2p/Sz/yoP+3Xu/LxIfZKfD7j+Mvan9LP/Kg/7dN+XiPZKfD7kUZskk9Scn1muSyX/wAD3J2bz6CZwPV6J+8mp6+6Y+u+L8kU5v58pXn17/fUMu8zS0/wo+hOf9H/APlrv6tPxPUlXNlTaHKPzLqqYzCEcZfkqb6Uf7Ra4s7pa0fxl8/sc6tVc2jqvdH8xtP6vF+zWrUeSPn7viS9WUpxu+U/7lPveoLO8amh+F8zA4RwB9q2+eekO/tEbY+059leV9471jxS/kdIVZMQ/GYAEk4A5knuFAU7vnxeYM0WzwuByNww1ZP/AA0PLH6TZz4d5hlZ4GlRoVjNn0K22hvDd3R/K3M0hb5utsHyCLy9wqNtsvRqrhySPJt37oKXNpOEUFmcwyYAHMktpwABzzTDPe1hnGV9TArw7Oj+EPyRbf3n7aWrFfdMXWfGfy+yIDx9/Obb6pvxVxbzLWz+7Ih/DxAdp2gIz+VB9oBI+0CuId5FnU/CkdP1ZMIUBSvH+3AntZMek0boT5Kykfa7e+obeaNTZ7eJIgG6Dlb+zI6/CYvtkUH7DUceaLd3w5ejJ1x9nJubZO5Ymb2s2D+AV3bzKmz17smQfcyASbQtFPQzx58wGBx7cYriPNFu94rk/I6nq0YAoCov9IG3Gm0k7w0iesEIfs0/bUVvQ0dnvjJFQW05jdXU4ZGDg+BUgj7RUJpNZWGdeVbPnBQFAccLQptEPjlJCpB81LKR7AF94qCzma+hlmvHgzWcLbW2mv1iu41kSRGVA2cdp6LDoeulXHtrmGM8STVuca8xZdX8Xuzf6HH+t++p9yPgZftNv9zH8Xuzf6HH+t++m5HwHtNv9zH8Xuzf6HH+t++m5HwHtNv9zN5snZUNpH2VvGI4wSdIzjJ6nnXqWORFKcpPMmc18QYyu0rwH/fMffgj7DVefeZuaZ5qj6Eu4CXYW7njPV4Qw89Dcx+vn2V1VzK2vj7ifmXlU5lEC413KpsxlJ9KSRFUeJDaz9iGo7O6W9Em7Uc9tUBsnVe6P5jaf1eL9mtWo8kfP3fEl6spTjd8p/3Kfe9QWd41ND8L5mLwc+VYfoSfgNK+8da34L+R0XVgxSBcadqtb7OKIcGeQQk/oYZn94XT6mNR2PCLeigpWZfQ59RCxAUZJOAPEnkKgNnODqHdLdO32dEqRIpkwO0lIGuQ9+T1Az0XoKsxikYFt0rHlnpvqcbPvP6tL+zakuTFHxY+q+5yyKrG+dH8Ifki2/vP20tWK+6Yus+M/l9kQHj7+c231Tfiri3mWtn92RCdyLxYNoWsjnCiZcnwDejk+Q1ZNRxeGi3fFyrkl4HUtWjAFAUNx02oJb2OFTnsI/S8nc5I/wAIQ+2oLHxNbQQxBy8SN8ObEz7TtFHzZRKfIR5fn7VA9tcwWZIn1Mt2qT/OJN+P9kRJazY5FXiJ8CCGUe3Le413auTKuz5cJRKz2FffBrmCY9IpUkOPBWBYe7NRp4eS9ZHeg4+KOsI5AwDKQQRkEdCD0Iq0fPH1QFKcfdpBpraAHnGjSOPpkBc+eEb31Da+ODU2fHCciu93Nnm5u7eEAntJVU4/m5Go+xQT7KjSy8F22W7By8jq+rR88KAhHFfdRtoWoaIZngJdB3up+Og8zgEeagd9cTjlFrSXdnPjyZzyrMjAglGU5BGQysD1HeCCKrmzwaLV3c4zPGoS9hMpAx2sZUM30kOFz5gj1VKrfEz7NAm8wZvm402WOUN0T9CL/u112qIvYLPFfnyMBOMolnijjttEbyIjPI/MKzAMQijGQDn41edrxOnoGottls1KZ5QfG7YphvhcAfk7hRz7hIgCsP8ACEPnz8KgsXHJr6GzMN3wIRsbaklpOk8LaZIzkE8we4gjvBBIPrrhPDyWpwU4uLLXh43Jo9OzftMdFkGgn1kZA9hx51L2vkZ72e88JcCAbzbxXW2Z9TLyRWZIk+LGijU7EnqdK5LHrgYA5Co23JlyqqFEfUjJrknOqdzWzs+zP/xov2a1ajyRgXfEl6v7lLcbvlP+5T73qCzvGnofhfMxeDnyrD9CT8BpX3jrW/BfyOi6sGKV/wAbdmNNs/WgyYJBKwHP0MMrH2agT5A1HYsouaKajZh9Tn/7P8qgNgvTYPGG1eFfhQeKYDD6ULIx7ypXmAeuD06c+tTqxdTJs0M1L3OKIlxE4mfD4zb2qNHCx9NmwHlweShQTpXOD1yeQ5cweJ2Z4Is6bSdm96XMrioy6dHcIPki2/vP20tWK+6Yms+M/l9kQHj6f9ath/wT+P8A8VHbzLez+7IrOG3Zw5VSwRdb4+aupVyfLU6j21GX20uZZW6HFyS2jWG7jadVGFkUgSYHQMG5N9LIPjk86kjZjmUbtCpPMHg2W3ONIKFbS3ZXIxrmK4TzCKTqPrI9teu3wOK9Bx99/QqO5naR2eRizsSzMerMeZJqI0UklhF0cEd1WhRr2VcNKuiEHkRFkEvj9IhceQz0apq49TM11289xdOZNN+t3BtKzeDkH+PEx6LIudOfIglT5Ma7lHKwVaLezmpHMt5avC7RyqUkQ6WU9VIqsbsZKSyixuH/ABS+BRLb3aPJEnKORMF0XuUqSNSjuIOQOWDyxJGzHBlLUaPfe9DmSnbPGS0RD8GSSaQj0dS6EB/SJ5+wDn4iu3auhXhoZt+9wRSm1doyXUzzTNqkkOpj9gAHcAAAB3ACoG88TUhBQiootfgpugyn4fMunKlbcHqQfjS+QI9EeILHoQalrj1M/W3p/wD5x+f8Fv1MZooBQEK3w4bWu0GMgzbznrIgBDnxdDyb1gg+dcSgmWqdVOvhzRXd7wavUJ7OSCVe46mQ+1SpH21G6mXI6+t80zHi4QbRPXsF9ch/6UNednI6euq8zfbJ4JtkG6ugB3rCvP2SP0/w10qvEhntD+1fUuICpjNNdvBsOG/gaC4XUjc+XJlYdGU9zD94OQSK8aTWGd12SrlvRKd2vwaukY/B5Ypk7tZMbjyIwVPryPUKhdT6GlDXwa95YMew4O3zsO0eGFe86i5x5KowfaRRVs6lr60uCZZ+7u4NvY28sUfpyzRtG8zjmwIIwAPipk9B7SakUEkULNTKySb6Fejgncf0qH/C9cdk/Euf6hH+0t/d+wNtawQMQzRRJGSOhKqFyM+qpUsLBnWS3pOXiQTiBw3m2ld9vHPHGvZqmGDE5XVz5euuJQy8lrT6pVQ3Wjy3G4YzbPvEuHnjdVDDSqsCdSkd/rryNeHk9v1ashupFoVKUT5kQMCGAIIwQRkEHqCPCgKh3o4NlnL2EqqpOexl1AL9GQAnHgCPbUMqvA0qtdhYmiOw8IdoscEQIPEyHH6qk/ZXPZyJnrqvMsLcnhfDYuJpm+ETrzXlhIz4qp6t+kfYAakjWkU79XKxYXBETm4KT6jpuYguTpBV8gZ5A+yueyZYW0FjiizNxdhPs+zS3kdZCjMQyggYZi3f5sakisLBQvsVk3JEa4jcPZtqXKTRzRxqsQj0sGJzqdieXdhh7q5nDeZY02qVUWmhw/4cNs6SZp5I51li7IqFOCCQWDBuRBAxikYYPNRqu0SwsYNJvLwZJYvYyqqnn2UurC/RkGTjwBHtrl1eBNVr+GJr6EcThFtEnBEKjxMvL7FJ+yuezkTe3VeZNd0+EMMDCS8cXLjmIwMRA/pZ5v7cDxBruNaXMq266UuEOH3LOAqUoigIxvhuNa7TGZVKTAYWZMBgPBs8mXyPTngjNcygmT06idXLkVftHg1eIT2MsMy9xJaNv8JBH61ROpl+Ovg+aaMW34QbQY4bsEHi0hP2Kprzs5HT11XmTfdbhDb27CS6f4U45hNOmIHzXmX9px5VIq0uZVt105LEeH3LJAxUhRP2gFAKAUAoBQCgFAKAUAoBQCgFAKAUAoBQCgFAKAUAoBQCgFAKAUAoBQCgFAKAUAoBQCgFAKAUAoBQCgFAKA1W8m3orCAzTBioIXCgEknp1IHd41xOagsssabTT1FnZw5+Zn2c4kjRwMB1DAHuyAf866TyiGcd2Tj4HtXpyKAUAoBQCgFAKAUAoBQFcbyyEbwWQBODEMjJwedx3VWn8Zfnibmmiv8ATbX5/wDUserJhka33iv2jj/g5lVtfp50Z093xwRgHqOvSo7VPHuF7Qy0yk/aFlY4fiJHHnA1YzjnjpnvxUhSeM8DC28s5t5RakLPpPZk4wG9vLPXGeWcVzLOHjmS6d1qyPa93qY26aXS2qC9IafnqI09MnSCV5EgY6V5XvbvvczvVul2vse7+eJuK7KxXPBiQtHdaiTibHMk93nVfT8n6m1tpJSrx/aWNVgxRQEE2vtq4TbdtbLKRA8epkwuCcS9+M/MHfUEpPtVHp/k16dPVLQTta95Pn9P5J3U5kCgFAKArjiNtm4tr+zFuzEsCoi1sqSOx0prUHB5sOv2VWulKM1g29m6eq3T2douWOOOKXN4PvaO5F60Zl/hKdroDVgEpGW66VVSNI7s9PKvXVLGd55PK9o6dS3OxjufV+v59TccNN4nv7TVLzljYxueQ18gVbA6Eg4PmDXdM9+PErbU0sdPdiHJrKJZUpnEU2tulLdTO8l/cpESOzihYRhBgZyR8bnnqKilW5PLkzQp1sKoKMaot9W+P+DQbNubjZe04rOS4e5t7gZQynUyN6QAyfNQMdCGzjNRpuE1FvKZdthVq9JK6MVGUeeOT/P2LKqyYRWPGTZT9ibj4RJo1InYZPZ55+ljOM+yq2ojw3sm9sW6PaKvdWePHr6G+3N3blg7KZr64mUxD8k7EoNSjGBqxy7uVd1wa45ZT1urhZvQVcU881zJhUxmlf7G2hK237qJpZDEsWVjLsUU4g5hc4B5n3mq8ZPtWvzobN1UFs6uais5544//XU33EK5eLZ1w8bsjhRhlJVh6a9COYqS1tQbRT2dCM9TCMllefoem4tw0lhbPIzO7R5LMSxJyeZJ5mlTzBZOdfFR1M1FYWTc3ZwjkcjpP3V2ytDvIhHB2/lns5GmleVhOVDO7OQNEZxlieWSffUOnbceJq7aqhXelBJLHRY6s8eKO0ZobjZ4ilkjDyMHCOyhxqh5MAefU9fE15fJpxx+cjvZVUJ1XOUU8JYyuXCRYVWDFIlxSupIdnyPFI8bhkwyMVIywB5qc1De2ocDR2VCM9SozSa48+PQ1G7+zb3aLQXst08EKsjxW65OtEI5yEMOb6SeYb43hyrmEZTxJvgWdRbp9MpURgpS45fg34c+XyLEqwYpWu83+0Nj9SPvuKrT+MvzxN3S/wC2W+v/AFLKqyYRX/GTaEsFtC0MskTGXBMbshI0NyJUjlVfUSaisGzsWqFlslOKfDqs9UT8VYMY0++MzR2NyyMUZYWKspIKkA4II5g1xY8QZZ0UVLUQTWVlGBw0unm2dA8rtI5L5Z2LMcSOBknn0AFc0tuCyTbUhGGqlGKwuHL0RKKlKBU/DHa8VlaXs0zYRZunexxyVR3k/wD7lVSmSjGTZ9FtSid91VcObib/AHMt7u8lN9dySRRvzgtldggXuZ1BAPLpkc+vTAqStSk96X0KetlRTD2epJtc5Y458F+eROanMkrrba/+o7L6gn9W5qvL4y/PE26P9rs/5f8AUsWrBiCgFAKArTiH8rbL+sX9otVrfiRN3Zv9Hf6fsyyzVkwitOBn5tP9aPwiq2m5M3tv/Gj6fuWXVkwSrN345Nvyzy3E8iWqPojgjbQCDzGvx5YyepJOMAYqrDNrbb4H0GpcNnQjCuKc2stvj9Pz6mHtbYNtYbX2fHbLpyys4LMxzqIB9InHQ1zKEYWRUSWnU26jRWysefAt+rh80QXjL8nH61P86g1PcNbYv9UvRks2Ec20BHMdkn4RUseSM6/hbL1f3M6uiIrPZMgTeS5Dci8WF/SOiFuXsVvcarR4XP8APA3bk5bLg10f7tEh4pTqmzJ9RwW0oo8WLryHsBPqBqS5+4ynsqLlq4Y6Z+xk8Pfk21+rH3mvae4iPaP9VP1N7crlGA6lSPsqRlSLw0V5wOmBtJkz6Qm1EeAZEAPtKt7qrabus2tvRfbRfl+7PDi3Mpu9moCNQkLEd4DPCFPqJVvca8v70fzwO9kRfYXPpj9mWfVowCGcXPkyX6afjWob+4amx/6uPz+xu9zvzC0/q8X4FruvuL0Kmt/qLP8Ak/ubiuysVrvN/tDY/Uj77iq0/jL88Td0v+2W+v8A1LKqyYRW3HL80h+u/wCh6ranuo3Ng/Gl6fuiyBVkwzSb8fJ939S/4TUdvcZb0P8AU1+q+5ruFPyXb+uT9rJXlHcX51J9rf1c/l9kS2pTNKF3X3Sk2jBdFJSpifMUfzXk7y39kaQe4nPTkaMK3NPB9fqtdHTWVpx5ri+uPziWbw93q+HQlJfRuofRlUjBbHLXjzIwR3HPTIqzVZvLjzMHaOi9nnvR7kuX8fx5EtqUziNX27+vakF52qgxxGPsiPSb+U5g56DtPDuqNw99SL1eq3dJKjd5vOfp/BJakKIoBQCgI1vDup8Lu7W57XR8HYNo0ateGDfG1DHTHQ1HKvekn4F7Ta3saZ1bud7z5cMeBJakKJGtxt0/4Mjkj7Xttb686NGOQGMajnpUdde4i/r9b7XNS3cYXjn9kSWpCgQSTcGWG4kmsL1rQS83Tsw4zknllgMczgEcsnnzqB0tPMXg11tOE6lC+vexyecH0vDtRPb3Hwl2mjk7WV3XW05yuB8YBFAUgAA4z5U7Hink8/1V9nOrcW61hJcMc/LiTmpzJNbvDsZL63eCTIV8cx1Ugggj1EVzOKksMn018qLFZHmjSbobq3Fiw7S+aeFUKJEUKheYwclz0xgDzqOuuUeb4FrWayrUL3a92TfF5/8ACW1MZxEt8NyFv5Enjma2uEAAkXnkAkjIBBBBJwwI69/LEVlW88p4ZpaLaMtPF1yipRfR/n6GC3D1pkf4ZeSXUhRkiLL6EJYY1iPVzYeOR7wCOexb7zySraig12Nais8cc35ZxyJVu7sv4HbRQa+07NdOrGnPM92Tjr41LCO7FIz9Td21srMYybGuiAgV9w8Zbh57G8e0MhJdQuoZJycYYejnnpIOO7FQOl5zF4NeG1E6lXfWp45fmD9n4bK4jZrl3uFlWWSeRdbSaeiAahpXyyfbyw7Dz4iO1mt5KCUWmklwSz15cWTypzINNvdsL+ELZrftOy1FTq06saSD0yPDxriyG/HBa0ep9ntVmM4z5Gbsex+DwQw6tXZRrHqxjVpULnGTjOOma9isJIius7SyU8Yy2/qZldERGtp7qdttCC97XT2KBOz0Z1YMnPVq5fyngennUTrzNSyXqtbuaaVG73nnOfTpjyJLUpRI3vzur/CcSR9r2Oh9edGvPokYxqHjUdte+sF7Qa32Wblu5ysc8fsySCpCiR3iFcCPZ10WOMxlB5lvRA95qO1+4y7s6DlqoJeP24nhwwhKbMtgwwSGb2NI7L9hFeU9xHe1ZKWrnjy/RIlNSmeRvcvdX+DVlXte17R9fxNGnljHxjmo669zJe1us9pcXu4wsc8/sY9/uXm+W+t5/g8n/uLo1rL3HI1DGV5HzAPXnXjq97eTwd17Qxp3RZHeXTjhr9H+cORLKlM4iW0dy+22lHfduyhNOY9PUqCAA2eSnPMY8fHlC6sz3smjXtDc0r0+7z6/+EtqYzhQCgFAKAUAoBQCgFAKAUAoBQCgFAKAUAoBQCgFAKAUAoBQCgFAVhf7IG0drzwXMszQRFGWIOQnONSeXdkk8xg8+tVnHfsaZvV3vS6KFlaW885eOPNlmQxKihVAVVAVQBgADkAB4AVZMKUnJ5fM+6HgoBQCgFAKA//Z"/>
          <p:cNvSpPr>
            <a:spLocks noChangeAspect="1" noChangeArrowheads="1"/>
          </p:cNvSpPr>
          <p:nvPr/>
        </p:nvSpPr>
        <p:spPr bwMode="auto">
          <a:xfrm>
            <a:off x="188913" y="-26988"/>
            <a:ext cx="260350" cy="276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65" tIns="40083" rIns="80165" bIns="4008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BE" altLang="nl-BE"/>
          </a:p>
        </p:txBody>
      </p:sp>
      <p:sp>
        <p:nvSpPr>
          <p:cNvPr id="2054" name="AutoShape 12" descr="data:image/jpeg;base64,/9j/4AAQSkZJRgABAQAAAQABAAD/2wCEAAkGBxQQEhUUEhMWExQXGCAVFxcYFxgYGxUYHR0ZHRkbGhgYHCghHxwlHBcXITEhJSkrLy4uHSAzODMtNygtLisBCgoKDg0OGxAQGywkICQvLDQvNywvNC0sLy0sLCwsLCw0LCwsLCwvLCwvLCwsLCwsLCwsLCwtLCwsLCwsLCwsLP/AABEIALQBGAMBEQACEQEDEQH/xAAcAAEAAgMBAQEAAAAAAAAAAAAABgcEBQgDAgH/xABOEAACAQMBBQQECQYKCQUAAAABAgMABBESBQYHITETQVFhInGBkRQyNUJyc6GxsiM0YqKz0RUXM1JUdIKDksEIJDZTY5PC0+EmQ2TD8P/EABoBAQADAQEBAAAAAAAAAAAAAAADBAUCAQb/xAA3EQACAgEBBQUHAwMFAQEAAAAAAQIDEQQFEiExQRMyUWFxFCIzgZGx8KHB0TRS8RU1ctLhQiP/2gAMAwEAAhEDEQA/ALwNAc/7B3vudnXUmssymVu2hLEjVqOsrno2c8+/vqhCyUGfZajQU6mlbvB4WH8uGfI2nEHfh5biFrK4dYkjVxoJX8oSSda95ACjS2e/xrq21uXusg2ds6MapK6Cy318PL+UWvuttkX1rFOORdfSA+a45MPVkHHlirUJb0cnzmrodF0q30+3QzLzaUMOe0lRCFMhDMAdA6tjrgeNdOSXMjhVOfdTfT5kJ3f4ji82iLdIwIGVhGxzrZ1BbJ54ClVbC4z0591Qxu3p46GrqNk9hpe1k/eWM+GHw+pYFTmMKAUAoBQCgFAKAUAoBQCgFAKAUAoBQCgFAKAUAoBQCgFAKAUAoBQEP3832OzGiUQdqZAxyX0ABcfonJ5+z21DbbuY4Gns/Z/tak97GMdM/uUlvBfpc3EkyI0YkbWVZteljzbDYGRnJHIdcd1U5PLyfV6aqVVShJ5xw8OHQ19eE5a3A2/b/WID8UaZV8icq3vwvuqzpnzR85t6pe5Z14og+/t60+0Lln+bIYlHgqHSuPDOM+smobHmbya2z6416aCj1WfrxNVsvaD20qTRHTIhypIzzwR0PkTXKbTyizbVG2DhPkzpLdq/a5tIJnwHkjVmx0yQM48s1oQeYpnwuprVd0oLkmzZV0QCgFAKAUAoBQCgFAKAUAoBQCgFAKAUAoBQCgFAKAUAoBQCgFAKAjG/26g2nAFVgk0Z1RsenPkytjmFOB07wKitr30X9n632WzL4xfP+Sj959gSbPnMMuCdIZWHxXU94zz5EEeyqc4OLwz63SaqGpr34/4NTXJZJnwm2uttfhXOFmUxZPQNkFM+sjT/AGqlplifqZW2KHbp8x5xefl1/n5GBxIi0bTugP5wb/EiMfvrm3vsm2ZLOkh+dWR+1t2ldI0GXdgijxZiAPtNcYzwRdnNQi5PkuP0OoNmWYghjiX4saLGPUoA/wAq0orCwfAW2Oybm+rb+pk16RigFAKAUAoBQCgFAKAUAoBQCgFAKAUAoBQCgFAKAUAoBQCgFAKAUBG9+N002lCFyElTnG+M4J6q36JwPVgHuwY7K99F7Qa2WlnnmnzX51KI27sGexk0XEZQ/NbqrjxVhyPq6jvAqlKLi8M+v0+qqvjvVvP3RrK5LB6TTM7FnYsx5lmJJJ8yeZocxiorCWESHcbaVvZzPcz5d4l/IxAHMkjZGdXxQFGev84EZIxXdclF7zKWvptvgqq+CfN+CX68Tx3l3uub9j2shWPuiQkIB5j5x82z7OlJ2SlzOtLoKdOvdXHxfP8A8+RZvBa2kWzeRy2l5MRgkkBVGCVGcDLFh/Zqxp093Jg7cnF3qK5pcfV/+FhVYMUUAoBQCgFAKAUAoBQCgFAKAUAoBQCgFAKAUAoBQCgFAKAUAoCCcS97zaR6La4jS5DDUmnW4Uju5FVPMH0uo6d2YLrN1YT4mvsvQ9tPetg3H6LP3+hW8XEbaSnPwnV5GOLB9yA/bVftp+JuvZOka7n6v+T023xCub2BoJ4rdlbHpBHDKRzDKdeAfZ4+NeytlJYZzRsqqixWQlLK9MfYiNRGmflAfcsTJjUrLnpkEZ99DlSUuTM7YmxZ7xwlvE0hzzOPRX6TdAPb6q9jFy5EV+orojmx4+/0OldnW/ZRRppVdKBdKAhQQOYXPPHhmtFLCwfCWS3puWc5fXmZFenAoBQCgFAKAUAoBQCgFAKAUAoBQCgFAKAUAoBQCgFAKAUAoBQFG70cOLuKSWVCs0WTJraVVYL1JcyEcwOpzz61SnTJNs+t0m1qJRjCXB8sJcPlggdQmwKA/SKAm3DW2QM9zjU9vJGSrAFTDIWR2GeYdCQ+f0cd/KWpcc+Bk7UnLCq6ST+q4pej5fPyL3q8fICgFAKAUAoBQCgFAKAUAoBQCgFAKAUAoBQCgFAKAUAoBQCgFAKAUAoDD2vs2O6heGYFo3GGAJB5EEcx4EA15KKksMkptlVNThzRGIOF+z1GDG7nxaV8/qkD7Ki7CBoS2xqm8ppfJGi33Sz2NCFtIEW6lzodsu0S9GcM5JB54GMc/URUdijWvdXEt6F6jXTzbJ7i5rkn5cP1KiJqsfTFscPtgBNmXVwSQ1xC6gEclVBIAw9Z5+yrNUPcb8T5vaOq3tXCvpFr9cFpxtkA+IzVo+faw8H1Q8FAKAUAoBQCgFAKAUAoBQCgFAKAUAoBQCgFAKAUAoBQCgFAKAUAoBQCgKy353Au9oXrTJJCIiqqupnDKoHMYCHPpFj176rWVSlLJvaDadGno3Gnnjy/ybndfhzb2kbiXFxJIuh2I0gKeqoAcj15yfLpXcKYxXHiVdXtW26ScfdS5evmSLbFovwSaJVCp2LoFAwAuggAAdBipJL3WilTY+2jNvjlP9TJ2a+qGM+KKfeBXq5EdixNrzZk16cCgFAKAUAoBQCgFAKAUAoBQCgFAKAUAoBQCgFAKAUAoBQCgFAKAUAoBQCgFAfMqagQe8Y99D1PDyavdOUvZWxPxuxQN9IKA32g1xDuon1aSvml4v7m2rsrigFAKAUAoBQCgFAKAUAoBQCgFAKAUBCt/OIC7KkjjMBm7RC+Q4XGDjGCpriU90s0aZ2ptPGDU7u8WlvLmK3FoyGVtOoyg6eROcaefSvFZl4JLNE4Rcs8iy6kKQoBQCgFAKAUAoBQCgFAKAUBrNrW9yxU208cYAOVkiMgY9xyHUiuZKXRk9UqUmrIt+jx+zNd8I2pH8aG0n+rlkiJ9jowHvrnNi6In3dHLlKUfVJ/Zr7Gm2HtW8su1S42fcGEu0kXZGOZow5LFCFbmoJOD17sVxGUo808Fm+mi7dddsd7CTzlJ44Z4r6m8tN8raSRIiJ4pHOlUkglUk+HxcfbXati3j9irPQWxi5LDS8JL+SQ1IUhQCgFAKAUAoBQCgFAKAUAoBQCgFAUhx9/Obb6pvxVDbzNTZ/dkRHhz8p2n1v+TVxDvIs6n4Ujp2rJhCgFAKAUAoBQCgFAKAUAoBQCgPKe5RPjuq/SIH30PUm+R+wzq4yjKw8VIP3UDTR6UPBQCgFAKAUAoBQCgFAfMkgUZYgDxJwPeaA+YJ1cZRlYeKkEe8UPWmj0oeHjNdonx3VfpMB99D1Js/YbhH+Iyt9Eg/dQNNHrQ8FAUhx9/Obb6pvxVDbzNTZ/dkRHhz8p2n1v+TVxDvIs6n4Ujp2rJhGO99EDpMiA+BZc+7ND3dZkA0PBQCgFAfMkgUZYgDxJxQHlDexucLIjHwDA/caHrTR70PBQCgFAfE0qopZiFVQWYk4AA5kknoAKBLPAovffirNcM0VixggHLtBykl8weqL4Y9LxIzgQSsb5GtRoox4z4v8AQgMFlPdMzJHNcN84qjynP6RAJ99R4bLblGHBtI+dM1rJ0kt5Rz+dE4+4inI992a8UWxw04mPJIlrfNqLnTFMcA6u5JMcjnoG6565zmpYT6MztTpElvw+hb9TGcczb8bSmXaF2FmlUCdwAJHAAz3AGq0m8s3KIRdUW0uRNuA95JJNddpI74RMamZsc26ZNd1PmVdfFJRwi46mM0hnF6Zk2XMyMyNqj5qSCPyi94rizulnSJO1JnPp2tP/AL+b/mv++oMs2Ozh4L6HUG6jE2NqSSSbeIkk5JOheZJ76sx5IwrfiS9WUvxjvJYtpMElkRTEjYV2UdCOgPlUNje8aWijF1cV1Pfhpvf8Ctr+ad3lKiERIzk6nbtgFBYnGcAk+AJ7qQlhNsamjflGMVjn+xCd4N4Li/kMlzIX55VeiJ5InQevqe8muG2+ZarqhWsRRbnAIf6ncfX/AP1pUtXIzdf316Fc72b5bQmmljnuGj0O0bRxExoCpKkcjlhkH4xNRyky9Tp6lFNL6keh2XNINSQSuDz1CN2B88gVzgmc4rg2jxQtE+RqjdT3ZVlP2EGh7wkvEtHhvxMlWVLa+kMkbkIkzfGjY8gHb5yk/OPMZ5nHSWE+jKGp0ixvQRdlTGWUhx9/Obb6pvxVDbzNTZ/dkQfc2/S2vreaU4jjfWxxnkFboPE9Kji8Mt3xcq3FGy3w3/utoOw1tDB0WFGIGP0yObn18vAV7KbZHTpYVrxZEgB5VyWTfbtb23Wz2BglOgdYmJaNv7Pd61wa9UmuRDbRCxcUdEbn7zRbSt1mj9E/FkjJyY3HUZ7x3g94I6cwLEZZWTGuqdUt1m8roiKc394sMHaDZ5ACnS1xgNqPeIgeWO7Wc57u4mGVnRGlRouG9Z9Cqr69luH1TSPM573YufUM/cKibyaEYxisJYPKe1aPGtGQnpqUrn1ZFD1ST5Mk+7HEC9sGGmUzRd8UpLDH6LHmh9XLxBrpTaILdLXZ0w/Iv7dbeOHaMAmhPLo6n40bd6t+/vFWIyTRj21Srlus3FekYoCruOe3zFBHaIcGclpMf7tcYX+0xHsUjvqK18MF/Q1b0nN9Cq9y9gHaF5Fb5IUnVIw6rGvNseZ5KPNhUUVl4NC+3s4OR05s6wjt41ihRY41GFVRgD958SeZqylgwpScnlmo323Zj2javGyjtACYnxzR8cufgTgEd4ryUcokptdcso5fHu/yqsbx1FuLtg3thbzscuyaXPi6Eq59pUn21Zi8rJgXw3LHE5638+Urz69/vqvLvM2dP8KPoTn/AEf/AOWu/q0/E9SVc2VNoco/MuqpjMIRxl+SpvpR/tFrizulrR/GXz+xzq1VzaOq90fzG0/q8X7NatR5I+fu+JL1ZSfG75T/ALlPveoLO8amh+F8yDW0LyMscYLM7BVUfOcnCjwzlse01wW20lll47t8ILWKMG8zcSkekA7oinwXQQxx4k8/AdKnVa6mVbrpt+5wRNd393bewRktY+zVm1sNTtlsAZy7E9AK7SS5FWy2VjzJnnButaJPJciBDNI2pnYaiDgD0dXxendjNN1ZyHdNx3c8Dc16RkH4s7BhubGWUhRPCpkR+WrC82U95BXPLxwa4sWUWtJZKNiXRnOxFVzaOptyNom6sLaVjlmiXUfFh6LH/EDVmLyjAuju2NeZVfH385tvqm/FUdvMv7P7sisreBpHVEGp3YIqj5zMcAe0kVEX20llnR+5m4Vts+Ncostxj05WAJz3hM/FX1cz31YjBIxLtROx+Rttu7s2t6hSeFG5cmAAdfNXHMGunFPmRwtnB5izm/e7YD7OupLdzqC+kjfz0PxW9fUHzBqtJYeDbptVkFIkfBjbJt9oCLPoXCmNh3a1BZD6+TL/AG66reGQa2G9XnwLH4ybwNaWPZxtpkuG7MEdQgGZCPZhf7dSWPCKWjqU7MvkjnwDw91QGydI8PdyotnQIzIrXTLmSQgEqT1RD3KOnLrjJ7sWIRwjE1GodkvIk9/Yx3EbRzIsiNyKsAQf/PnXbWSvGTi8o5s4g7s/wbeNEuTEw7SInmdByNJPipBHqwe+q044Zuae7tYZ69TYcJNvG0v0Qn8lcEQuP0j/ACR9YY49TGva3hnGsr3689UdF1YMUUBz3xruNe02H8yJEH6zf9dV7O8bGhWKvmRPYm257KQy20nZOVKFtKt6JIJGHBHVR7q5Ta5FmyuNixJG8/jK2p/Sz/yoP+3Xu/LxIfZKfD7j+Mvan9LP/Kg/7dN+XiPZKfD7kUZskk9Scn1muSyX/wAD3J2bz6CZwPV6J+8mp6+6Y+u+L8kU5v58pXn17/fUMu8zS0/wo+hOf9H/APlrv6tPxPUlXNlTaHKPzLqqYzCEcZfkqb6Uf7Ra4s7pa0fxl8/sc6tVc2jqvdH8xtP6vF+zWrUeSPn7viS9WUpxu+U/7lPveoLO8amh+F8zA4RwB9q2+eekO/tEbY+059leV9471jxS/kdIVZMQ/GYAEk4A5knuFAU7vnxeYM0WzwuByNww1ZP/AA0PLH6TZz4d5hlZ4GlRoVjNn0K22hvDd3R/K3M0hb5utsHyCLy9wqNtsvRqrhySPJt37oKXNpOEUFmcwyYAHMktpwABzzTDPe1hnGV9TArw7Oj+EPyRbf3n7aWrFfdMXWfGfy+yIDx9/Obb6pvxVxbzLWz+7Ih/DxAdp2gIz+VB9oBI+0CuId5FnU/CkdP1ZMIUBSvH+3AntZMek0boT5Kykfa7e+obeaNTZ7eJIgG6Dlb+zI6/CYvtkUH7DUceaLd3w5ejJ1x9nJubZO5Ymb2s2D+AV3bzKmz17smQfcyASbQtFPQzx58wGBx7cYriPNFu94rk/I6nq0YAoCov9IG3Gm0k7w0iesEIfs0/bUVvQ0dnvjJFQW05jdXU4ZGDg+BUgj7RUJpNZWGdeVbPnBQFAccLQptEPjlJCpB81LKR7AF94qCzma+hlmvHgzWcLbW2mv1iu41kSRGVA2cdp6LDoeulXHtrmGM8STVuca8xZdX8Xuzf6HH+t++p9yPgZftNv9zH8Xuzf6HH+t++m5HwHtNv9zH8Xuzf6HH+t++m5HwHtNv9zN5snZUNpH2VvGI4wSdIzjJ6nnXqWORFKcpPMmc18QYyu0rwH/fMffgj7DVefeZuaZ5qj6Eu4CXYW7njPV4Qw89Dcx+vn2V1VzK2vj7ifmXlU5lEC413KpsxlJ9KSRFUeJDaz9iGo7O6W9Em7Uc9tUBsnVe6P5jaf1eL9mtWo8kfP3fEl6spTjd8p/3Kfe9QWd41ND8L5mLwc+VYfoSfgNK+8da34L+R0XVgxSBcadqtb7OKIcGeQQk/oYZn94XT6mNR2PCLeigpWZfQ59RCxAUZJOAPEnkKgNnODqHdLdO32dEqRIpkwO0lIGuQ9+T1Az0XoKsxikYFt0rHlnpvqcbPvP6tL+zakuTFHxY+q+5yyKrG+dH8Ifki2/vP20tWK+6Yus+M/l9kQHj7+c231Tfiri3mWtn92RCdyLxYNoWsjnCiZcnwDejk+Q1ZNRxeGi3fFyrkl4HUtWjAFAUNx02oJb2OFTnsI/S8nc5I/wAIQ+2oLHxNbQQxBy8SN8ObEz7TtFHzZRKfIR5fn7VA9tcwWZIn1Mt2qT/OJN+P9kRJazY5FXiJ8CCGUe3Le413auTKuz5cJRKz2FffBrmCY9IpUkOPBWBYe7NRp4eS9ZHeg4+KOsI5AwDKQQRkEdCD0Iq0fPH1QFKcfdpBpraAHnGjSOPpkBc+eEb31Da+ODU2fHCciu93Nnm5u7eEAntJVU4/m5Go+xQT7KjSy8F22W7By8jq+rR88KAhHFfdRtoWoaIZngJdB3up+Og8zgEeagd9cTjlFrSXdnPjyZzyrMjAglGU5BGQysD1HeCCKrmzwaLV3c4zPGoS9hMpAx2sZUM30kOFz5gj1VKrfEz7NAm8wZvm402WOUN0T9CL/u112qIvYLPFfnyMBOMolnijjttEbyIjPI/MKzAMQijGQDn41edrxOnoGottls1KZ5QfG7YphvhcAfk7hRz7hIgCsP8ACEPnz8KgsXHJr6GzMN3wIRsbaklpOk8LaZIzkE8we4gjvBBIPrrhPDyWpwU4uLLXh43Jo9OzftMdFkGgn1kZA9hx51L2vkZ72e88JcCAbzbxXW2Z9TLyRWZIk+LGijU7EnqdK5LHrgYA5Co23JlyqqFEfUjJrknOqdzWzs+zP/xov2a1ajyRgXfEl6v7lLcbvlP+5T73qCzvGnofhfMxeDnyrD9CT8BpX3jrW/BfyOi6sGKV/wAbdmNNs/WgyYJBKwHP0MMrH2agT5A1HYsouaKajZh9Tn/7P8qgNgvTYPGG1eFfhQeKYDD6ULIx7ypXmAeuD06c+tTqxdTJs0M1L3OKIlxE4mfD4zb2qNHCx9NmwHlweShQTpXOD1yeQ5cweJ2Z4Is6bSdm96XMrioy6dHcIPki2/vP20tWK+6Yms+M/l9kQHj6f9ath/wT+P8A8VHbzLez+7IrOG3Zw5VSwRdb4+aupVyfLU6j21GX20uZZW6HFyS2jWG7jadVGFkUgSYHQMG5N9LIPjk86kjZjmUbtCpPMHg2W3ONIKFbS3ZXIxrmK4TzCKTqPrI9teu3wOK9Bx99/QqO5naR2eRizsSzMerMeZJqI0UklhF0cEd1WhRr2VcNKuiEHkRFkEvj9IhceQz0apq49TM11289xdOZNN+t3BtKzeDkH+PEx6LIudOfIglT5Ma7lHKwVaLezmpHMt5avC7RyqUkQ6WU9VIqsbsZKSyixuH/ABS+BRLb3aPJEnKORMF0XuUqSNSjuIOQOWDyxJGzHBlLUaPfe9DmSnbPGS0RD8GSSaQj0dS6EB/SJ5+wDn4iu3auhXhoZt+9wRSm1doyXUzzTNqkkOpj9gAHcAAAB3ACoG88TUhBQiootfgpugyn4fMunKlbcHqQfjS+QI9EeILHoQalrj1M/W3p/wD5x+f8Fv1MZooBQEK3w4bWu0GMgzbznrIgBDnxdDyb1gg+dcSgmWqdVOvhzRXd7wavUJ7OSCVe46mQ+1SpH21G6mXI6+t80zHi4QbRPXsF9ch/6UNednI6euq8zfbJ4JtkG6ugB3rCvP2SP0/w10qvEhntD+1fUuICpjNNdvBsOG/gaC4XUjc+XJlYdGU9zD94OQSK8aTWGd12SrlvRKd2vwaukY/B5Ypk7tZMbjyIwVPryPUKhdT6GlDXwa95YMew4O3zsO0eGFe86i5x5KowfaRRVs6lr60uCZZ+7u4NvY28sUfpyzRtG8zjmwIIwAPipk9B7SakUEkULNTKySb6Fejgncf0qH/C9cdk/Euf6hH+0t/d+wNtawQMQzRRJGSOhKqFyM+qpUsLBnWS3pOXiQTiBw3m2ld9vHPHGvZqmGDE5XVz5euuJQy8lrT6pVQ3Wjy3G4YzbPvEuHnjdVDDSqsCdSkd/rryNeHk9v1ashupFoVKUT5kQMCGAIIwQRkEHqCPCgKh3o4NlnL2EqqpOexl1AL9GQAnHgCPbUMqvA0qtdhYmiOw8IdoscEQIPEyHH6qk/ZXPZyJnrqvMsLcnhfDYuJpm+ETrzXlhIz4qp6t+kfYAakjWkU79XKxYXBETm4KT6jpuYguTpBV8gZ5A+yueyZYW0FjiizNxdhPs+zS3kdZCjMQyggYZi3f5sakisLBQvsVk3JEa4jcPZtqXKTRzRxqsQj0sGJzqdieXdhh7q5nDeZY02qVUWmhw/4cNs6SZp5I51li7IqFOCCQWDBuRBAxikYYPNRqu0SwsYNJvLwZJYvYyqqnn2UurC/RkGTjwBHtrl1eBNVr+GJr6EcThFtEnBEKjxMvL7FJ+yuezkTe3VeZNd0+EMMDCS8cXLjmIwMRA/pZ5v7cDxBruNaXMq266UuEOH3LOAqUoigIxvhuNa7TGZVKTAYWZMBgPBs8mXyPTngjNcygmT06idXLkVftHg1eIT2MsMy9xJaNv8JBH61ROpl+Ovg+aaMW34QbQY4bsEHi0hP2Kprzs5HT11XmTfdbhDb27CS6f4U45hNOmIHzXmX9px5VIq0uZVt105LEeH3LJAxUhRP2gFAKAUAoBQCgFAKAUAoBQCgFAKAUAoBQCgFAKAUAoBQCgFAKAUAoBQCgFAKAUAoBQCgFAKAUAoBQCgFAKA1W8m3orCAzTBioIXCgEknp1IHd41xOagsssabTT1FnZw5+Zn2c4kjRwMB1DAHuyAf866TyiGcd2Tj4HtXpyKAUAoBQCgFAKAUAoBQFcbyyEbwWQBODEMjJwedx3VWn8Zfnibmmiv8ATbX5/wDUserJhka33iv2jj/g5lVtfp50Z093xwRgHqOvSo7VPHuF7Qy0yk/aFlY4fiJHHnA1YzjnjpnvxUhSeM8DC28s5t5RakLPpPZk4wG9vLPXGeWcVzLOHjmS6d1qyPa93qY26aXS2qC9IafnqI09MnSCV5EgY6V5XvbvvczvVul2vse7+eJuK7KxXPBiQtHdaiTibHMk93nVfT8n6m1tpJSrx/aWNVgxRQEE2vtq4TbdtbLKRA8epkwuCcS9+M/MHfUEpPtVHp/k16dPVLQTta95Pn9P5J3U5kCgFAKArjiNtm4tr+zFuzEsCoi1sqSOx0prUHB5sOv2VWulKM1g29m6eq3T2douWOOOKXN4PvaO5F60Zl/hKdroDVgEpGW66VVSNI7s9PKvXVLGd55PK9o6dS3OxjufV+v59TccNN4nv7TVLzljYxueQ18gVbA6Eg4PmDXdM9+PErbU0sdPdiHJrKJZUpnEU2tulLdTO8l/cpESOzihYRhBgZyR8bnnqKilW5PLkzQp1sKoKMaot9W+P+DQbNubjZe04rOS4e5t7gZQynUyN6QAyfNQMdCGzjNRpuE1FvKZdthVq9JK6MVGUeeOT/P2LKqyYRWPGTZT9ibj4RJo1InYZPZ55+ljOM+yq2ojw3sm9sW6PaKvdWePHr6G+3N3blg7KZr64mUxD8k7EoNSjGBqxy7uVd1wa45ZT1urhZvQVcU881zJhUxmlf7G2hK237qJpZDEsWVjLsUU4g5hc4B5n3mq8ZPtWvzobN1UFs6uais5544//XU33EK5eLZ1w8bsjhRhlJVh6a9COYqS1tQbRT2dCM9TCMllefoem4tw0lhbPIzO7R5LMSxJyeZJ5mlTzBZOdfFR1M1FYWTc3ZwjkcjpP3V2ytDvIhHB2/lns5GmleVhOVDO7OQNEZxlieWSffUOnbceJq7aqhXelBJLHRY6s8eKO0ZobjZ4ilkjDyMHCOyhxqh5MAefU9fE15fJpxx+cjvZVUJ1XOUU8JYyuXCRYVWDFIlxSupIdnyPFI8bhkwyMVIywB5qc1De2ocDR2VCM9SozSa48+PQ1G7+zb3aLQXst08EKsjxW65OtEI5yEMOb6SeYb43hyrmEZTxJvgWdRbp9MpURgpS45fg34c+XyLEqwYpWu83+0Nj9SPvuKrT+MvzxN3S/wC2W+v/AFLKqyYRX/GTaEsFtC0MskTGXBMbshI0NyJUjlVfUSaisGzsWqFlslOKfDqs9UT8VYMY0++MzR2NyyMUZYWKspIKkA4II5g1xY8QZZ0UVLUQTWVlGBw0unm2dA8rtI5L5Z2LMcSOBknn0AFc0tuCyTbUhGGqlGKwuHL0RKKlKBU/DHa8VlaXs0zYRZunexxyVR3k/wD7lVSmSjGTZ9FtSid91VcObib/AHMt7u8lN9dySRRvzgtldggXuZ1BAPLpkc+vTAqStSk96X0KetlRTD2epJtc5Y458F+eROanMkrrba/+o7L6gn9W5qvL4y/PE26P9rs/5f8AUsWrBiCgFAKArTiH8rbL+sX9otVrfiRN3Zv9Hf6fsyyzVkwitOBn5tP9aPwiq2m5M3tv/Gj6fuWXVkwSrN345Nvyzy3E8iWqPojgjbQCDzGvx5YyepJOMAYqrDNrbb4H0GpcNnQjCuKc2stvj9Pz6mHtbYNtYbX2fHbLpyys4LMxzqIB9InHQ1zKEYWRUSWnU26jRWysefAt+rh80QXjL8nH61P86g1PcNbYv9UvRks2Ec20BHMdkn4RUseSM6/hbL1f3M6uiIrPZMgTeS5Dci8WF/SOiFuXsVvcarR4XP8APA3bk5bLg10f7tEh4pTqmzJ9RwW0oo8WLryHsBPqBqS5+4ynsqLlq4Y6Z+xk8Pfk21+rH3mvae4iPaP9VP1N7crlGA6lSPsqRlSLw0V5wOmBtJkz6Qm1EeAZEAPtKt7qrabus2tvRfbRfl+7PDi3Mpu9moCNQkLEd4DPCFPqJVvca8v70fzwO9kRfYXPpj9mWfVowCGcXPkyX6afjWob+4amx/6uPz+xu9zvzC0/q8X4FruvuL0Kmt/qLP8Ak/ubiuysVrvN/tDY/Uj77iq0/jL88Td0v+2W+v8A1LKqyYRW3HL80h+u/wCh6ranuo3Ng/Gl6fuiyBVkwzSb8fJ939S/4TUdvcZb0P8AU1+q+5ruFPyXb+uT9rJXlHcX51J9rf1c/l9kS2pTNKF3X3Sk2jBdFJSpifMUfzXk7y39kaQe4nPTkaMK3NPB9fqtdHTWVpx5ri+uPziWbw93q+HQlJfRuofRlUjBbHLXjzIwR3HPTIqzVZvLjzMHaOi9nnvR7kuX8fx5EtqUziNX27+vakF52qgxxGPsiPSb+U5g56DtPDuqNw99SL1eq3dJKjd5vOfp/BJakKIoBQCgI1vDup8Lu7W57XR8HYNo0ateGDfG1DHTHQ1HKvekn4F7Ta3saZ1bud7z5cMeBJakKJGtxt0/4Mjkj7Xttb686NGOQGMajnpUdde4i/r9b7XNS3cYXjn9kSWpCgQSTcGWG4kmsL1rQS83Tsw4zknllgMczgEcsnnzqB0tPMXg11tOE6lC+vexyecH0vDtRPb3Hwl2mjk7WV3XW05yuB8YBFAUgAA4z5U7Hink8/1V9nOrcW61hJcMc/LiTmpzJNbvDsZL63eCTIV8cx1Ugggj1EVzOKksMn018qLFZHmjSbobq3Fiw7S+aeFUKJEUKheYwclz0xgDzqOuuUeb4FrWayrUL3a92TfF5/8ACW1MZxEt8NyFv5Enjma2uEAAkXnkAkjIBBBBJwwI69/LEVlW88p4ZpaLaMtPF1yipRfR/n6GC3D1pkf4ZeSXUhRkiLL6EJYY1iPVzYeOR7wCOexb7zySraig12Nais8cc35ZxyJVu7sv4HbRQa+07NdOrGnPM92Tjr41LCO7FIz9Td21srMYybGuiAgV9w8Zbh57G8e0MhJdQuoZJycYYejnnpIOO7FQOl5zF4NeG1E6lXfWp45fmD9n4bK4jZrl3uFlWWSeRdbSaeiAahpXyyfbyw7Dz4iO1mt5KCUWmklwSz15cWTypzINNvdsL+ELZrftOy1FTq06saSD0yPDxriyG/HBa0ep9ntVmM4z5Gbsex+DwQw6tXZRrHqxjVpULnGTjOOma9isJIius7SyU8Yy2/qZldERGtp7qdttCC97XT2KBOz0Z1YMnPVq5fyngennUTrzNSyXqtbuaaVG73nnOfTpjyJLUpRI3vzur/CcSR9r2Oh9edGvPokYxqHjUdte+sF7Qa32Wblu5ysc8fsySCpCiR3iFcCPZ10WOMxlB5lvRA95qO1+4y7s6DlqoJeP24nhwwhKbMtgwwSGb2NI7L9hFeU9xHe1ZKWrnjy/RIlNSmeRvcvdX+DVlXte17R9fxNGnljHxjmo669zJe1us9pcXu4wsc8/sY9/uXm+W+t5/g8n/uLo1rL3HI1DGV5HzAPXnXjq97eTwd17Qxp3RZHeXTjhr9H+cORLKlM4iW0dy+22lHfduyhNOY9PUqCAA2eSnPMY8fHlC6sz3smjXtDc0r0+7z6/+EtqYzhQCgFAKAUAoBQCgFAKAUAoBQCgFAKAUAoBQCgFAKAUAoBQCgFAVhf7IG0drzwXMszQRFGWIOQnONSeXdkk8xg8+tVnHfsaZvV3vS6KFlaW885eOPNlmQxKihVAVVAVQBgADkAB4AVZMKUnJ5fM+6HgoBQCgFAKA//Z"/>
          <p:cNvSpPr>
            <a:spLocks noChangeAspect="1" noChangeArrowheads="1"/>
          </p:cNvSpPr>
          <p:nvPr/>
        </p:nvSpPr>
        <p:spPr bwMode="auto">
          <a:xfrm>
            <a:off x="319088" y="111125"/>
            <a:ext cx="2603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65" tIns="40083" rIns="80165" bIns="40083"/>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BE" altLang="nl-BE"/>
          </a:p>
        </p:txBody>
      </p:sp>
      <p:pic>
        <p:nvPicPr>
          <p:cNvPr id="2055" name="Picture 13" descr="http://demening.be/media/2012/10/quiz-me-quick-600x350.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75656" y="1412775"/>
            <a:ext cx="6230172" cy="38560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2860168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15616" y="116632"/>
            <a:ext cx="8028384" cy="720080"/>
          </a:xfrm>
        </p:spPr>
        <p:txBody>
          <a:bodyPr/>
          <a:lstStyle/>
          <a:p>
            <a:pPr eaLnBrk="1" hangingPunct="1"/>
            <a:r>
              <a:rPr lang="fr-BE" altLang="nl-BE" sz="3200" dirty="0" smtClean="0">
                <a:solidFill>
                  <a:srgbClr val="FF0000"/>
                </a:solidFill>
                <a:latin typeface="Arial Rounded MT Bold" panose="020F0704030504030204" pitchFamily="34" charset="0"/>
              </a:rPr>
              <a:t>ANTWOORD VRAAG  3</a:t>
            </a:r>
            <a:endParaRPr lang="en-GB" altLang="nl-BE" sz="3200" dirty="0" smtClean="0">
              <a:solidFill>
                <a:srgbClr val="FF0000"/>
              </a:solidFill>
              <a:latin typeface="Arial Rounded MT Bold" panose="020F0704030504030204" pitchFamily="34" charset="0"/>
            </a:endParaRPr>
          </a:p>
        </p:txBody>
      </p:sp>
      <p:sp>
        <p:nvSpPr>
          <p:cNvPr id="11269" name="Tekstvak 6"/>
          <p:cNvSpPr txBox="1">
            <a:spLocks noChangeArrowheads="1"/>
          </p:cNvSpPr>
          <p:nvPr/>
        </p:nvSpPr>
        <p:spPr bwMode="auto">
          <a:xfrm>
            <a:off x="379748" y="1556792"/>
            <a:ext cx="8568952" cy="4820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altLang="nl-BE" sz="2800" dirty="0">
                <a:latin typeface="+mn-lt"/>
              </a:rPr>
              <a:t>Antwoord: ja</a:t>
            </a:r>
            <a:r>
              <a:rPr lang="nl-BE" altLang="nl-BE" sz="2800" dirty="0" smtClean="0">
                <a:latin typeface="+mn-lt"/>
              </a:rPr>
              <a:t>!</a:t>
            </a:r>
          </a:p>
          <a:p>
            <a:pPr eaLnBrk="1" hangingPunct="1"/>
            <a:endParaRPr lang="nl-BE" altLang="nl-BE" sz="2800" dirty="0" smtClean="0">
              <a:latin typeface="+mn-lt"/>
            </a:endParaRPr>
          </a:p>
          <a:p>
            <a:pPr eaLnBrk="1" hangingPunct="1"/>
            <a:r>
              <a:rPr lang="nl-BE" altLang="nl-BE" sz="2800" dirty="0">
                <a:hlinkClick r:id="rId3"/>
              </a:rPr>
              <a:t>Art.</a:t>
            </a:r>
            <a:r>
              <a:rPr lang="nl-BE" altLang="nl-BE" sz="2800" dirty="0"/>
              <a:t> </a:t>
            </a:r>
            <a:r>
              <a:rPr lang="nl-BE" altLang="nl-BE" sz="2800" dirty="0">
                <a:hlinkClick r:id="rId3"/>
              </a:rPr>
              <a:t>166</a:t>
            </a:r>
            <a:r>
              <a:rPr lang="nl-BE" altLang="nl-BE" sz="2800" dirty="0"/>
              <a:t>. </a:t>
            </a:r>
            <a:r>
              <a:rPr lang="nl-BE" altLang="nl-BE" sz="2800" i="1" dirty="0"/>
              <a:t>Wordt geen commissaris benoemd, dan heeft, niettegenstaande enige andersluidende statutaire bepaling, iedere vennoot individueel de onderzoeks- en controlebevoegdheid van een commissaris. Hij kan zich (laten vertegenwoordigen of bijstaan door een accountant</a:t>
            </a:r>
            <a:r>
              <a:rPr lang="nl-BE" altLang="nl-BE" sz="2800" i="1" dirty="0" smtClean="0"/>
              <a:t>).</a:t>
            </a:r>
          </a:p>
          <a:p>
            <a:pPr eaLnBrk="1" hangingPunct="1"/>
            <a:endParaRPr lang="nl-BE" altLang="nl-BE" sz="2800" i="1" dirty="0" smtClean="0"/>
          </a:p>
          <a:p>
            <a:pPr eaLnBrk="1" hangingPunct="1"/>
            <a:r>
              <a:rPr lang="nl-BE" altLang="nl-BE" sz="2800" dirty="0">
                <a:latin typeface="+mn-lt"/>
                <a:hlinkClick r:id="rId3"/>
              </a:rPr>
              <a:t>Art.</a:t>
            </a:r>
            <a:r>
              <a:rPr lang="nl-BE" altLang="nl-BE" sz="2800" dirty="0">
                <a:latin typeface="+mn-lt"/>
              </a:rPr>
              <a:t> </a:t>
            </a:r>
            <a:r>
              <a:rPr lang="nl-BE" altLang="nl-BE" sz="2800" dirty="0">
                <a:latin typeface="+mn-lt"/>
                <a:hlinkClick r:id="rId3"/>
              </a:rPr>
              <a:t>385</a:t>
            </a:r>
            <a:r>
              <a:rPr lang="nl-BE" altLang="nl-BE" sz="2800" dirty="0">
                <a:latin typeface="+mn-lt"/>
              </a:rPr>
              <a:t>. </a:t>
            </a:r>
            <a:r>
              <a:rPr lang="nl-BE" altLang="nl-BE" sz="2800" i="1" dirty="0">
                <a:latin typeface="+mn-lt"/>
              </a:rPr>
              <a:t>: </a:t>
            </a:r>
            <a:r>
              <a:rPr lang="nl-BE" altLang="nl-BE" sz="2800" dirty="0">
                <a:latin typeface="+mn-lt"/>
              </a:rPr>
              <a:t>laat toe om controlerende vennoten in een coöperatie aan te duiden</a:t>
            </a:r>
            <a:r>
              <a:rPr lang="nl-BE" altLang="nl-BE" sz="2800" i="1" dirty="0">
                <a:latin typeface="+mn-lt"/>
              </a:rPr>
              <a:t>. </a:t>
            </a:r>
          </a:p>
        </p:txBody>
      </p:sp>
    </p:spTree>
    <p:extLst>
      <p:ext uri="{BB962C8B-B14F-4D97-AF65-F5344CB8AC3E}">
        <p14:creationId xmlns:p14="http://schemas.microsoft.com/office/powerpoint/2010/main" xmlns="" val="22646377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27584" y="116632"/>
            <a:ext cx="8316416" cy="504056"/>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4: </a:t>
            </a:r>
            <a:r>
              <a:rPr lang="fr-BE" altLang="nl-BE" sz="3200" dirty="0" err="1" smtClean="0">
                <a:solidFill>
                  <a:srgbClr val="FF0000"/>
                </a:solidFill>
                <a:latin typeface="Arial Rounded MT Bold" panose="020F0704030504030204" pitchFamily="34" charset="0"/>
              </a:rPr>
              <a:t>recht</a:t>
            </a:r>
            <a:r>
              <a:rPr lang="fr-BE" altLang="nl-BE" sz="3200" dirty="0" smtClean="0">
                <a:solidFill>
                  <a:srgbClr val="FF0000"/>
                </a:solidFill>
                <a:latin typeface="Arial Rounded MT Bold" panose="020F0704030504030204" pitchFamily="34" charset="0"/>
              </a:rPr>
              <a:t> op </a:t>
            </a:r>
            <a:r>
              <a:rPr lang="fr-BE" altLang="nl-BE" sz="3200" dirty="0" err="1" smtClean="0">
                <a:solidFill>
                  <a:srgbClr val="FF0000"/>
                </a:solidFill>
                <a:latin typeface="Arial Rounded MT Bold" panose="020F0704030504030204" pitchFamily="34" charset="0"/>
              </a:rPr>
              <a:t>informatie</a:t>
            </a:r>
            <a:endParaRPr lang="en-GB" altLang="nl-BE" sz="3200" dirty="0" smtClean="0">
              <a:solidFill>
                <a:srgbClr val="FF0000"/>
              </a:solidFill>
              <a:latin typeface="Arial Rounded MT Bold" panose="020F0704030504030204" pitchFamily="34" charset="0"/>
            </a:endParaRPr>
          </a:p>
        </p:txBody>
      </p:sp>
      <p:sp>
        <p:nvSpPr>
          <p:cNvPr id="12291" name="Rectangle 3"/>
          <p:cNvSpPr>
            <a:spLocks noGrp="1" noChangeArrowheads="1"/>
          </p:cNvSpPr>
          <p:nvPr>
            <p:ph type="body" sz="half" idx="1"/>
          </p:nvPr>
        </p:nvSpPr>
        <p:spPr>
          <a:xfrm>
            <a:off x="107504" y="1514327"/>
            <a:ext cx="8928546" cy="5040461"/>
          </a:xfrm>
        </p:spPr>
        <p:txBody>
          <a:bodyPr>
            <a:normAutofit lnSpcReduction="10000"/>
          </a:bodyPr>
          <a:lstStyle/>
          <a:p>
            <a:pPr marL="0" indent="0" eaLnBrk="1" hangingPunct="1">
              <a:lnSpc>
                <a:spcPct val="90000"/>
              </a:lnSpc>
              <a:buFont typeface="Arial" charset="0"/>
              <a:buNone/>
            </a:pPr>
            <a:r>
              <a:rPr lang="nl-BE" altLang="nl-BE" dirty="0" smtClean="0"/>
              <a:t>De coöperatie, </a:t>
            </a:r>
            <a:r>
              <a:rPr lang="nl-BE" altLang="nl-BE" dirty="0" err="1" smtClean="0"/>
              <a:t>Ecoconstruct</a:t>
            </a:r>
            <a:r>
              <a:rPr lang="nl-BE" altLang="nl-BE" dirty="0" smtClean="0"/>
              <a:t>, met als statutair maatschappelijk doel « het uitvoeren van ecologische aannemingswerken» doet mee aan een gunningsprocedure in verband met het uitvoeren van grote openbare werken voor het Vlaams Gewest, </a:t>
            </a:r>
            <a:r>
              <a:rPr lang="nl-BE" altLang="nl-BE" dirty="0" err="1" smtClean="0"/>
              <a:t>nameling</a:t>
            </a:r>
            <a:r>
              <a:rPr lang="nl-BE" altLang="nl-BE" dirty="0" smtClean="0"/>
              <a:t> de ring rond Brussel. </a:t>
            </a:r>
          </a:p>
          <a:p>
            <a:pPr marL="0" indent="0" eaLnBrk="1" hangingPunct="1">
              <a:lnSpc>
                <a:spcPct val="90000"/>
              </a:lnSpc>
              <a:buFont typeface="Arial" charset="0"/>
              <a:buNone/>
            </a:pPr>
            <a:r>
              <a:rPr lang="nl-BE" altLang="nl-BE" dirty="0" smtClean="0"/>
              <a:t>Dit wordt op de AV geagendeerd en  besproken in het kader van het budget 2013. Zowat alle vennoten hebben vragen bij het ecologisch karakter van deze aanbesteding. Liefst 80% van de vennoten eist op de Algemene Vergadering een gedetailleerde uitleg over het gunningsdossier en de ingediende offerte. </a:t>
            </a:r>
          </a:p>
          <a:p>
            <a:pPr marL="0" indent="0" eaLnBrk="1" hangingPunct="1">
              <a:lnSpc>
                <a:spcPct val="90000"/>
              </a:lnSpc>
              <a:buFont typeface="Arial" charset="0"/>
              <a:buNone/>
            </a:pPr>
            <a:r>
              <a:rPr lang="nl-BE" altLang="nl-BE" dirty="0" smtClean="0"/>
              <a:t>Kan de Raad van Bestuur weigeren om die </a:t>
            </a:r>
          </a:p>
          <a:p>
            <a:pPr marL="0" indent="0" eaLnBrk="1" hangingPunct="1">
              <a:lnSpc>
                <a:spcPct val="90000"/>
              </a:lnSpc>
              <a:buFont typeface="Arial" charset="0"/>
              <a:buNone/>
            </a:pPr>
            <a:r>
              <a:rPr lang="nl-BE" altLang="nl-BE" dirty="0" smtClean="0"/>
              <a:t>toelichting te geven?</a:t>
            </a:r>
          </a:p>
        </p:txBody>
      </p:sp>
      <p:pic>
        <p:nvPicPr>
          <p:cNvPr id="12292" name="Picture 2" descr="bam publiceert nieuwe impressies van lange wapp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59563" y="5084763"/>
            <a:ext cx="230505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039946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27584" y="44624"/>
            <a:ext cx="8208912" cy="648072"/>
          </a:xfrm>
        </p:spPr>
        <p:txBody>
          <a:bodyPr/>
          <a:lstStyle/>
          <a:p>
            <a:pPr eaLnBrk="1" hangingPunct="1"/>
            <a:r>
              <a:rPr lang="fr-BE" altLang="nl-BE" sz="3200" dirty="0" smtClean="0">
                <a:solidFill>
                  <a:srgbClr val="FF0000"/>
                </a:solidFill>
                <a:latin typeface="Arial Rounded MT Bold" panose="020F0704030504030204" pitchFamily="34" charset="0"/>
              </a:rPr>
              <a:t>ANTWOORD VRAAG 4</a:t>
            </a:r>
            <a:endParaRPr lang="en-GB" altLang="nl-BE" sz="3200" dirty="0" smtClean="0">
              <a:solidFill>
                <a:srgbClr val="FF0000"/>
              </a:solidFill>
              <a:latin typeface="Arial Rounded MT Bold" panose="020F0704030504030204" pitchFamily="34" charset="0"/>
            </a:endParaRPr>
          </a:p>
        </p:txBody>
      </p:sp>
      <p:sp>
        <p:nvSpPr>
          <p:cNvPr id="13315" name="Rectangle 3"/>
          <p:cNvSpPr>
            <a:spLocks noGrp="1" noChangeArrowheads="1"/>
          </p:cNvSpPr>
          <p:nvPr>
            <p:ph type="body" sz="half" idx="1"/>
          </p:nvPr>
        </p:nvSpPr>
        <p:spPr>
          <a:xfrm>
            <a:off x="395536" y="1484784"/>
            <a:ext cx="8568952" cy="4680619"/>
          </a:xfrm>
        </p:spPr>
        <p:txBody>
          <a:bodyPr>
            <a:normAutofit/>
          </a:bodyPr>
          <a:lstStyle/>
          <a:p>
            <a:pPr marL="0" indent="0" eaLnBrk="1" hangingPunct="1">
              <a:lnSpc>
                <a:spcPct val="90000"/>
              </a:lnSpc>
              <a:buFont typeface="Arial" charset="0"/>
              <a:buNone/>
            </a:pPr>
            <a:r>
              <a:rPr lang="fr-BE" altLang="nl-BE" dirty="0" err="1" smtClean="0"/>
              <a:t>Antwoord</a:t>
            </a:r>
            <a:r>
              <a:rPr lang="fr-BE" altLang="nl-BE" dirty="0" smtClean="0"/>
              <a:t>: </a:t>
            </a:r>
            <a:r>
              <a:rPr lang="fr-BE" altLang="nl-BE" dirty="0" err="1" smtClean="0"/>
              <a:t>Ja</a:t>
            </a:r>
            <a:r>
              <a:rPr lang="fr-BE" altLang="nl-BE" dirty="0" smtClean="0"/>
              <a:t>!</a:t>
            </a:r>
          </a:p>
          <a:p>
            <a:pPr marL="0" indent="0" eaLnBrk="1" hangingPunct="1">
              <a:lnSpc>
                <a:spcPct val="90000"/>
              </a:lnSpc>
              <a:buFont typeface="Arial" charset="0"/>
              <a:buNone/>
            </a:pPr>
            <a:endParaRPr lang="fr-BE" altLang="nl-BE" dirty="0" smtClean="0"/>
          </a:p>
          <a:p>
            <a:pPr marL="0" indent="0" eaLnBrk="1" hangingPunct="1">
              <a:lnSpc>
                <a:spcPct val="90000"/>
              </a:lnSpc>
              <a:buFont typeface="Arial" charset="0"/>
              <a:buNone/>
            </a:pPr>
            <a:r>
              <a:rPr lang="nl-BE" altLang="nl-BE" dirty="0" smtClean="0">
                <a:hlinkClick r:id="rId3"/>
              </a:rPr>
              <a:t>Art.</a:t>
            </a:r>
            <a:r>
              <a:rPr lang="nl-BE" altLang="nl-BE" dirty="0" smtClean="0"/>
              <a:t> </a:t>
            </a:r>
            <a:r>
              <a:rPr lang="nl-BE" altLang="nl-BE" dirty="0" smtClean="0">
                <a:hlinkClick r:id="rId3"/>
              </a:rPr>
              <a:t>412</a:t>
            </a:r>
            <a:r>
              <a:rPr lang="nl-BE" altLang="nl-BE" dirty="0" smtClean="0"/>
              <a:t>. </a:t>
            </a:r>
            <a:r>
              <a:rPr lang="nl-BE" altLang="nl-BE" i="1" dirty="0" smtClean="0"/>
              <a:t>De bestuurders geven antwoord op de vragen die hun door de vennoten tijdens de vergadering of schriftelijk worden gesteld met betrekking tot hun verslag of de agendapunten voor zover de mededeling van gegevens of feiten niet van dien aard is dat zij nadelig zou zijn voor de zakelijke belangen van de vennootschap of voor de vertrouwelijkheid waartoe de vennootschap of haar bestuurders zich hebben verbonden</a:t>
            </a:r>
            <a:r>
              <a:rPr lang="nl-BE" altLang="nl-BE" dirty="0" smtClean="0"/>
              <a:t>.</a:t>
            </a:r>
            <a:endParaRPr lang="fr-BE" altLang="nl-BE" dirty="0" smtClean="0"/>
          </a:p>
        </p:txBody>
      </p:sp>
    </p:spTree>
    <p:extLst>
      <p:ext uri="{BB962C8B-B14F-4D97-AF65-F5344CB8AC3E}">
        <p14:creationId xmlns:p14="http://schemas.microsoft.com/office/powerpoint/2010/main" xmlns="" val="249633394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116632"/>
            <a:ext cx="8388424" cy="504056"/>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5: </a:t>
            </a:r>
            <a:r>
              <a:rPr lang="fr-BE" altLang="nl-BE" sz="3200" dirty="0" err="1" smtClean="0">
                <a:solidFill>
                  <a:srgbClr val="FF0000"/>
                </a:solidFill>
                <a:latin typeface="Arial Rounded MT Bold" panose="020F0704030504030204" pitchFamily="34" charset="0"/>
              </a:rPr>
              <a:t>vast</a:t>
            </a:r>
            <a:r>
              <a:rPr lang="fr-BE" altLang="nl-BE" sz="3200" dirty="0" smtClean="0">
                <a:solidFill>
                  <a:srgbClr val="FF0000"/>
                </a:solidFill>
                <a:latin typeface="Arial Rounded MT Bold" panose="020F0704030504030204" pitchFamily="34" charset="0"/>
              </a:rPr>
              <a:t>/</a:t>
            </a:r>
            <a:r>
              <a:rPr lang="fr-BE" altLang="nl-BE" sz="3200" dirty="0" err="1" smtClean="0">
                <a:solidFill>
                  <a:srgbClr val="FF0000"/>
                </a:solidFill>
                <a:latin typeface="Arial Rounded MT Bold" panose="020F0704030504030204" pitchFamily="34" charset="0"/>
              </a:rPr>
              <a:t>variabel</a:t>
            </a:r>
            <a:r>
              <a:rPr lang="fr-BE" altLang="nl-BE" sz="3200" dirty="0" smtClean="0">
                <a:solidFill>
                  <a:srgbClr val="FF0000"/>
                </a:solidFill>
                <a:latin typeface="Arial Rounded MT Bold" panose="020F0704030504030204" pitchFamily="34" charset="0"/>
              </a:rPr>
              <a:t> </a:t>
            </a:r>
            <a:r>
              <a:rPr lang="fr-BE" altLang="nl-BE" sz="3200" dirty="0" err="1" smtClean="0">
                <a:solidFill>
                  <a:srgbClr val="FF0000"/>
                </a:solidFill>
                <a:latin typeface="Arial Rounded MT Bold" panose="020F0704030504030204" pitchFamily="34" charset="0"/>
              </a:rPr>
              <a:t>kapitaal</a:t>
            </a:r>
            <a:endParaRPr lang="en-GB" altLang="nl-BE" sz="3200" dirty="0" smtClean="0">
              <a:solidFill>
                <a:srgbClr val="FF0000"/>
              </a:solidFill>
              <a:latin typeface="Arial Rounded MT Bold" panose="020F0704030504030204" pitchFamily="34" charset="0"/>
            </a:endParaRPr>
          </a:p>
        </p:txBody>
      </p:sp>
      <p:sp>
        <p:nvSpPr>
          <p:cNvPr id="15363" name="Rectangle 3"/>
          <p:cNvSpPr>
            <a:spLocks noGrp="1" noChangeArrowheads="1"/>
          </p:cNvSpPr>
          <p:nvPr>
            <p:ph type="body" sz="half" idx="1"/>
          </p:nvPr>
        </p:nvSpPr>
        <p:spPr>
          <a:xfrm>
            <a:off x="254477" y="1440632"/>
            <a:ext cx="8741667" cy="5112568"/>
          </a:xfrm>
        </p:spPr>
        <p:txBody>
          <a:bodyPr>
            <a:normAutofit/>
          </a:bodyPr>
          <a:lstStyle/>
          <a:p>
            <a:pPr marL="0" indent="0" eaLnBrk="1" hangingPunct="1">
              <a:lnSpc>
                <a:spcPct val="90000"/>
              </a:lnSpc>
              <a:buFont typeface="Arial" charset="0"/>
              <a:buNone/>
              <a:defRPr/>
            </a:pPr>
            <a:r>
              <a:rPr lang="nl-BE" sz="2400" dirty="0" smtClean="0"/>
              <a:t>Handig zo’n coöperatie! Want met dat variabel kapitaal kunnen vennoten boven het vast kapitaal (minimum 18.550 €) zeer  soepel in- en uittreden, ook sympathisanten.</a:t>
            </a:r>
          </a:p>
          <a:p>
            <a:pPr marL="0" indent="0" eaLnBrk="1" hangingPunct="1">
              <a:lnSpc>
                <a:spcPct val="90000"/>
              </a:lnSpc>
              <a:buFont typeface="Arial" charset="0"/>
              <a:buNone/>
              <a:defRPr/>
            </a:pPr>
            <a:r>
              <a:rPr lang="nl-BE" sz="2400" dirty="0" smtClean="0"/>
              <a:t>In een bio-landbouw-coöperatie hebben de 3 stichtende en werkende vennoten die het vast kapitaal gestort hebben bij oprichting na 3 jaar vlammende ruzie met de 20 sympathiserende consumenten die in het variabel kapitaal ingestapt zijn. Ze stappen collectief uit de coöperatie. </a:t>
            </a:r>
          </a:p>
          <a:p>
            <a:pPr marL="0" indent="0" eaLnBrk="1" hangingPunct="1">
              <a:lnSpc>
                <a:spcPct val="90000"/>
              </a:lnSpc>
              <a:buFont typeface="Arial" charset="0"/>
              <a:buNone/>
              <a:defRPr/>
            </a:pPr>
            <a:r>
              <a:rPr lang="nl-BE" sz="2400" dirty="0" smtClean="0"/>
              <a:t>Kunnen de stichters zo maar gebruik maken van hun recht om uit te stappen tijdens de eerste helft van het boekjaar waardoor de sympathiserende vennoten zich plots geblokkeerd </a:t>
            </a:r>
          </a:p>
          <a:p>
            <a:pPr marL="0" indent="0" eaLnBrk="1" hangingPunct="1">
              <a:lnSpc>
                <a:spcPct val="90000"/>
              </a:lnSpc>
              <a:buFont typeface="Arial" charset="0"/>
              <a:buNone/>
              <a:defRPr/>
            </a:pPr>
            <a:r>
              <a:rPr lang="nl-BE" sz="2400" dirty="0" smtClean="0"/>
              <a:t>zien in het vast kapitaal (er dus zelf niet kunnen </a:t>
            </a:r>
          </a:p>
          <a:p>
            <a:pPr marL="0" indent="0" eaLnBrk="1" hangingPunct="1">
              <a:lnSpc>
                <a:spcPct val="90000"/>
              </a:lnSpc>
              <a:buFont typeface="Arial" charset="0"/>
              <a:buNone/>
              <a:defRPr/>
            </a:pPr>
            <a:r>
              <a:rPr lang="nl-BE" sz="2400" dirty="0" smtClean="0"/>
              <a:t>uitstappen tenzij ze vennoten vinden die hun </a:t>
            </a:r>
          </a:p>
          <a:p>
            <a:pPr marL="0" indent="0" eaLnBrk="1" hangingPunct="1">
              <a:lnSpc>
                <a:spcPct val="90000"/>
              </a:lnSpc>
              <a:buFont typeface="Arial" charset="0"/>
              <a:buNone/>
              <a:defRPr/>
            </a:pPr>
            <a:r>
              <a:rPr lang="nl-BE" sz="2400" dirty="0" smtClean="0"/>
              <a:t>aandelen overkopen)</a:t>
            </a:r>
          </a:p>
        </p:txBody>
      </p:sp>
      <p:pic>
        <p:nvPicPr>
          <p:cNvPr id="14340" name="Picture 2" descr="http://www.recensiekoning.nl/wp-content/uploads/2012/05/header-ruziemaken.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95139" y="5013176"/>
            <a:ext cx="2405063" cy="153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7445397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71601" y="116632"/>
            <a:ext cx="7992888" cy="648072"/>
          </a:xfrm>
        </p:spPr>
        <p:txBody>
          <a:bodyPr/>
          <a:lstStyle/>
          <a:p>
            <a:pPr eaLnBrk="1" hangingPunct="1"/>
            <a:r>
              <a:rPr lang="fr-BE" altLang="nl-BE" sz="3200" dirty="0" smtClean="0">
                <a:solidFill>
                  <a:srgbClr val="FF0000"/>
                </a:solidFill>
                <a:latin typeface="Arial Rounded MT Bold" panose="020F0704030504030204" pitchFamily="34" charset="0"/>
              </a:rPr>
              <a:t>ANTWOORD VRAAG 5</a:t>
            </a:r>
            <a:endParaRPr lang="en-GB" altLang="nl-BE" sz="3200" dirty="0" smtClean="0">
              <a:solidFill>
                <a:srgbClr val="FF0000"/>
              </a:solidFill>
              <a:latin typeface="Arial Rounded MT Bold" panose="020F0704030504030204" pitchFamily="34" charset="0"/>
            </a:endParaRPr>
          </a:p>
        </p:txBody>
      </p:sp>
      <p:sp>
        <p:nvSpPr>
          <p:cNvPr id="15363" name="Rectangle 3"/>
          <p:cNvSpPr>
            <a:spLocks noGrp="1" noChangeArrowheads="1"/>
          </p:cNvSpPr>
          <p:nvPr>
            <p:ph type="body" sz="half" idx="1"/>
          </p:nvPr>
        </p:nvSpPr>
        <p:spPr>
          <a:xfrm>
            <a:off x="323528" y="1844824"/>
            <a:ext cx="6408712" cy="4392488"/>
          </a:xfrm>
        </p:spPr>
        <p:txBody>
          <a:bodyPr>
            <a:normAutofit/>
          </a:bodyPr>
          <a:lstStyle/>
          <a:p>
            <a:pPr marL="0" indent="0" eaLnBrk="1" hangingPunct="1">
              <a:lnSpc>
                <a:spcPct val="90000"/>
              </a:lnSpc>
              <a:buFont typeface="Arial" charset="0"/>
              <a:buNone/>
            </a:pPr>
            <a:r>
              <a:rPr lang="nl-BE" altLang="nl-BE" dirty="0" smtClean="0"/>
              <a:t>Ja ! </a:t>
            </a:r>
          </a:p>
          <a:p>
            <a:pPr marL="0" indent="0" eaLnBrk="1" hangingPunct="1">
              <a:lnSpc>
                <a:spcPct val="90000"/>
              </a:lnSpc>
              <a:buFont typeface="Arial" charset="0"/>
              <a:buNone/>
            </a:pPr>
            <a:r>
              <a:rPr lang="nl-BE" altLang="nl-BE" dirty="0" smtClean="0"/>
              <a:t>Kapitaal van een coöperatie mag je vergelijken met een trommel snoepjes. Eerst wordt de bokaal gevuld met de snoepjes « vast kapitaal » daarna met de snoepjes « variabel kapitaal ». Maar eens in de bokaal hebben de snoepjes dezelfde kleur. Wie eerst komt, eerst maalt. Ook al zijn dat de oprichters!</a:t>
            </a:r>
          </a:p>
        </p:txBody>
      </p:sp>
      <p:pic>
        <p:nvPicPr>
          <p:cNvPr id="1536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37665" y="1988840"/>
            <a:ext cx="1608138" cy="389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784052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71601" y="116632"/>
            <a:ext cx="8172400" cy="576064"/>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6: </a:t>
            </a:r>
            <a:r>
              <a:rPr lang="fr-BE" altLang="nl-BE" sz="3200" dirty="0" err="1" smtClean="0">
                <a:solidFill>
                  <a:srgbClr val="FF0000"/>
                </a:solidFill>
                <a:latin typeface="Arial Rounded MT Bold" panose="020F0704030504030204" pitchFamily="34" charset="0"/>
              </a:rPr>
              <a:t>recht</a:t>
            </a:r>
            <a:r>
              <a:rPr lang="fr-BE" altLang="nl-BE" sz="3200" dirty="0" smtClean="0">
                <a:solidFill>
                  <a:srgbClr val="FF0000"/>
                </a:solidFill>
                <a:latin typeface="Arial Rounded MT Bold" panose="020F0704030504030204" pitchFamily="34" charset="0"/>
              </a:rPr>
              <a:t> om in te </a:t>
            </a:r>
            <a:r>
              <a:rPr lang="fr-BE" altLang="nl-BE" sz="3200" dirty="0" err="1" smtClean="0">
                <a:solidFill>
                  <a:srgbClr val="FF0000"/>
                </a:solidFill>
                <a:latin typeface="Arial Rounded MT Bold" panose="020F0704030504030204" pitchFamily="34" charset="0"/>
              </a:rPr>
              <a:t>treden</a:t>
            </a:r>
            <a:endParaRPr lang="en-GB" altLang="nl-BE" sz="3200" dirty="0" smtClean="0">
              <a:solidFill>
                <a:srgbClr val="FF0000"/>
              </a:solidFill>
              <a:latin typeface="Arial Rounded MT Bold" panose="020F0704030504030204" pitchFamily="34" charset="0"/>
            </a:endParaRPr>
          </a:p>
        </p:txBody>
      </p:sp>
      <p:sp>
        <p:nvSpPr>
          <p:cNvPr id="16387" name="Rectangle 3"/>
          <p:cNvSpPr>
            <a:spLocks noGrp="1" noChangeArrowheads="1"/>
          </p:cNvSpPr>
          <p:nvPr>
            <p:ph type="body" sz="half" idx="1"/>
          </p:nvPr>
        </p:nvSpPr>
        <p:spPr>
          <a:xfrm>
            <a:off x="611560" y="2060848"/>
            <a:ext cx="5184575" cy="3600400"/>
          </a:xfrm>
        </p:spPr>
        <p:txBody>
          <a:bodyPr>
            <a:normAutofit/>
          </a:bodyPr>
          <a:lstStyle/>
          <a:p>
            <a:pPr marL="0" indent="0" eaLnBrk="1" hangingPunct="1">
              <a:lnSpc>
                <a:spcPct val="90000"/>
              </a:lnSpc>
              <a:buFont typeface="Arial" charset="0"/>
              <a:buNone/>
            </a:pPr>
            <a:r>
              <a:rPr lang="nl-BE" altLang="nl-BE" dirty="0" smtClean="0"/>
              <a:t>In mijn buurt is een coöperatieve zelfplukboerderij « Het </a:t>
            </a:r>
            <a:r>
              <a:rPr lang="nl-BE" altLang="nl-BE" dirty="0" err="1" smtClean="0"/>
              <a:t>Wijveld</a:t>
            </a:r>
            <a:r>
              <a:rPr lang="nl-BE" altLang="nl-BE" dirty="0" smtClean="0"/>
              <a:t> » gestart. Al mijn buren zijn vennoot geworden. Mijn kandidatuur werd door de Raad van Bestuur evenwel geweigerd zonder opgaaf van redenen. Kan dit zo maar? </a:t>
            </a:r>
          </a:p>
        </p:txBody>
      </p:sp>
      <p:pic>
        <p:nvPicPr>
          <p:cNvPr id="16388" name="Picture 5" descr="http://alicegorman.com.au/wp-content/uploads/2012/03/carrot-hug.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02546" y="1844824"/>
            <a:ext cx="2501900" cy="355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0651234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43608" y="116632"/>
            <a:ext cx="8100392" cy="648072"/>
          </a:xfrm>
        </p:spPr>
        <p:txBody>
          <a:bodyPr/>
          <a:lstStyle/>
          <a:p>
            <a:pPr eaLnBrk="1" hangingPunct="1"/>
            <a:r>
              <a:rPr lang="fr-BE" altLang="nl-BE" sz="3200" dirty="0" smtClean="0">
                <a:solidFill>
                  <a:srgbClr val="FF0000"/>
                </a:solidFill>
                <a:latin typeface="Arial Rounded MT Bold" panose="020F0704030504030204" pitchFamily="34" charset="0"/>
              </a:rPr>
              <a:t>ANTWOORD VRAAG 6</a:t>
            </a:r>
            <a:endParaRPr lang="en-GB" altLang="nl-BE" sz="3200" dirty="0" smtClean="0">
              <a:solidFill>
                <a:srgbClr val="FF0000"/>
              </a:solidFill>
              <a:latin typeface="Arial Rounded MT Bold" panose="020F0704030504030204" pitchFamily="34" charset="0"/>
            </a:endParaRPr>
          </a:p>
        </p:txBody>
      </p:sp>
      <p:sp>
        <p:nvSpPr>
          <p:cNvPr id="17411" name="Rectangle 3"/>
          <p:cNvSpPr>
            <a:spLocks noGrp="1" noChangeArrowheads="1"/>
          </p:cNvSpPr>
          <p:nvPr>
            <p:ph type="body" sz="half" idx="1"/>
          </p:nvPr>
        </p:nvSpPr>
        <p:spPr>
          <a:xfrm>
            <a:off x="251520" y="1499865"/>
            <a:ext cx="7060300" cy="4896544"/>
          </a:xfrm>
        </p:spPr>
        <p:txBody>
          <a:bodyPr>
            <a:noAutofit/>
          </a:bodyPr>
          <a:lstStyle/>
          <a:p>
            <a:pPr marL="0" indent="0" eaLnBrk="1" hangingPunct="1">
              <a:lnSpc>
                <a:spcPct val="90000"/>
              </a:lnSpc>
              <a:buFont typeface="Arial" charset="0"/>
              <a:buNone/>
            </a:pPr>
            <a:r>
              <a:rPr lang="fr-BE" altLang="nl-BE" dirty="0" err="1" smtClean="0"/>
              <a:t>Ja</a:t>
            </a:r>
            <a:r>
              <a:rPr lang="fr-BE" altLang="nl-BE" dirty="0" smtClean="0"/>
              <a:t>!</a:t>
            </a:r>
          </a:p>
          <a:p>
            <a:pPr marL="0" indent="0" eaLnBrk="1" hangingPunct="1">
              <a:lnSpc>
                <a:spcPct val="90000"/>
              </a:lnSpc>
              <a:buFont typeface="Arial" charset="0"/>
              <a:buNone/>
            </a:pPr>
            <a:r>
              <a:rPr lang="nl-BE" altLang="nl-BE" dirty="0" smtClean="0">
                <a:hlinkClick r:id="rId3"/>
              </a:rPr>
              <a:t>Art.</a:t>
            </a:r>
            <a:r>
              <a:rPr lang="nl-BE" altLang="nl-BE" dirty="0" smtClean="0"/>
              <a:t> </a:t>
            </a:r>
            <a:r>
              <a:rPr lang="nl-BE" altLang="nl-BE" dirty="0" smtClean="0">
                <a:hlinkClick r:id="rId3"/>
              </a:rPr>
              <a:t>366</a:t>
            </a:r>
            <a:r>
              <a:rPr lang="nl-BE" altLang="nl-BE" dirty="0" smtClean="0"/>
              <a:t>. </a:t>
            </a:r>
            <a:r>
              <a:rPr lang="nl-BE" altLang="nl-BE" i="1" dirty="0" smtClean="0"/>
              <a:t>Derden kunnen slechts toetreden indien zij:</a:t>
            </a:r>
            <a:br>
              <a:rPr lang="nl-BE" altLang="nl-BE" i="1" dirty="0" smtClean="0"/>
            </a:br>
            <a:r>
              <a:rPr lang="nl-BE" altLang="nl-BE" i="1" dirty="0" smtClean="0"/>
              <a:t>1° bij name worden aangewezen in de statuten;</a:t>
            </a:r>
            <a:br>
              <a:rPr lang="nl-BE" altLang="nl-BE" i="1" dirty="0" smtClean="0"/>
            </a:br>
            <a:r>
              <a:rPr lang="nl-BE" altLang="nl-BE" i="1" dirty="0" smtClean="0"/>
              <a:t>2° behoren tot door de statuten bepaalde categorieën en voldoen aan de wettelijke of statutaire vereisten om vennoot te zijn; </a:t>
            </a:r>
          </a:p>
          <a:p>
            <a:pPr marL="0" indent="0" eaLnBrk="1" hangingPunct="1">
              <a:lnSpc>
                <a:spcPct val="90000"/>
              </a:lnSpc>
              <a:buFont typeface="Arial" charset="0"/>
              <a:buNone/>
            </a:pPr>
            <a:r>
              <a:rPr lang="nl-BE" altLang="nl-BE" i="1" dirty="0" smtClean="0"/>
              <a:t>in dit geval wordt de toestemming daartoe</a:t>
            </a:r>
          </a:p>
          <a:p>
            <a:pPr marL="0" indent="0" eaLnBrk="1" hangingPunct="1">
              <a:lnSpc>
                <a:spcPct val="90000"/>
              </a:lnSpc>
              <a:buFont typeface="Arial" charset="0"/>
              <a:buNone/>
            </a:pPr>
            <a:r>
              <a:rPr lang="nl-BE" altLang="nl-BE" i="1" dirty="0" smtClean="0"/>
              <a:t>gegeven door de algemene vergadering, </a:t>
            </a:r>
          </a:p>
          <a:p>
            <a:pPr marL="0" indent="0" eaLnBrk="1" hangingPunct="1">
              <a:lnSpc>
                <a:spcPct val="90000"/>
              </a:lnSpc>
              <a:buFont typeface="Arial" charset="0"/>
              <a:buNone/>
            </a:pPr>
            <a:r>
              <a:rPr lang="nl-BE" altLang="nl-BE" i="1" dirty="0" smtClean="0"/>
              <a:t>tenzij de statuten die bevoegdheid aan een ander orgaan opdragen.</a:t>
            </a:r>
            <a:r>
              <a:rPr lang="nl-BE" altLang="nl-BE" dirty="0" smtClean="0"/>
              <a:t/>
            </a:r>
            <a:br>
              <a:rPr lang="nl-BE" altLang="nl-BE" dirty="0" smtClean="0"/>
            </a:br>
            <a:endParaRPr lang="fr-BE" altLang="nl-BE" dirty="0" smtClean="0"/>
          </a:p>
        </p:txBody>
      </p:sp>
      <p:pic>
        <p:nvPicPr>
          <p:cNvPr id="17412" name="Picture 5" descr="http://alicegorman.com.au/wp-content/uploads/2012/03/carrot-hug.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311820" y="4077072"/>
            <a:ext cx="1628775" cy="2319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13036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27584" y="116632"/>
            <a:ext cx="8712968" cy="648072"/>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7: </a:t>
            </a:r>
            <a:r>
              <a:rPr lang="fr-BE" altLang="nl-BE" sz="3200" dirty="0" err="1" smtClean="0">
                <a:solidFill>
                  <a:srgbClr val="FF0000"/>
                </a:solidFill>
                <a:latin typeface="Arial Rounded MT Bold" panose="020F0704030504030204" pitchFamily="34" charset="0"/>
              </a:rPr>
              <a:t>aantasting</a:t>
            </a:r>
            <a:r>
              <a:rPr lang="fr-BE" altLang="nl-BE" sz="3200" dirty="0" smtClean="0">
                <a:solidFill>
                  <a:srgbClr val="FF0000"/>
                </a:solidFill>
                <a:latin typeface="Arial Rounded MT Bold" panose="020F0704030504030204" pitchFamily="34" charset="0"/>
              </a:rPr>
              <a:t> </a:t>
            </a:r>
            <a:r>
              <a:rPr lang="fr-BE" altLang="nl-BE" sz="3200" dirty="0" err="1" smtClean="0">
                <a:solidFill>
                  <a:srgbClr val="FF0000"/>
                </a:solidFill>
                <a:latin typeface="Arial Rounded MT Bold" panose="020F0704030504030204" pitchFamily="34" charset="0"/>
              </a:rPr>
              <a:t>aandelenkapitaal</a:t>
            </a:r>
            <a:endParaRPr lang="en-GB" altLang="nl-BE" sz="3200" dirty="0" smtClean="0">
              <a:solidFill>
                <a:srgbClr val="FF0000"/>
              </a:solidFill>
              <a:latin typeface="Arial Rounded MT Bold" panose="020F0704030504030204" pitchFamily="34" charset="0"/>
            </a:endParaRPr>
          </a:p>
        </p:txBody>
      </p:sp>
      <p:sp>
        <p:nvSpPr>
          <p:cNvPr id="18435" name="Rectangle 3"/>
          <p:cNvSpPr>
            <a:spLocks noGrp="1" noChangeArrowheads="1"/>
          </p:cNvSpPr>
          <p:nvPr>
            <p:ph type="body" sz="half" idx="1"/>
          </p:nvPr>
        </p:nvSpPr>
        <p:spPr>
          <a:xfrm>
            <a:off x="107504" y="1334592"/>
            <a:ext cx="8784976" cy="5212258"/>
          </a:xfrm>
        </p:spPr>
        <p:txBody>
          <a:bodyPr>
            <a:normAutofit fontScale="92500"/>
          </a:bodyPr>
          <a:lstStyle/>
          <a:p>
            <a:pPr marL="0" indent="0" eaLnBrk="1" hangingPunct="1">
              <a:lnSpc>
                <a:spcPct val="90000"/>
              </a:lnSpc>
              <a:buFont typeface="Arial" charset="0"/>
              <a:buNone/>
            </a:pPr>
            <a:r>
              <a:rPr lang="nl-BE" altLang="nl-BE" dirty="0" smtClean="0"/>
              <a:t>Het is 1 juni 2013. De jaarlijkse Algemene Vergadering van coöperatie x, waar een verlieslatende jaarrekening goedgekeurd werd, is pas een week achter de rug, als de Raad van Bestuur vaststelt dat het eerste kwartaal 2013 evenzeer zwaar verlieslatend was. </a:t>
            </a:r>
          </a:p>
          <a:p>
            <a:pPr marL="0" indent="0" eaLnBrk="1" hangingPunct="1">
              <a:lnSpc>
                <a:spcPct val="90000"/>
              </a:lnSpc>
              <a:buFont typeface="Arial" charset="0"/>
              <a:buNone/>
            </a:pPr>
            <a:r>
              <a:rPr lang="nl-BE" altLang="nl-BE" dirty="0" smtClean="0"/>
              <a:t>Het eigen vermogen is gedaald tot minder dan de helft van het maatschappelijk kapitaal. De Raad van Bestuur is er van overtuigd dat zij met crisismaatregelen tegen de volgende gewone algemene vergadering in mei 2014 het tij kan keren. </a:t>
            </a:r>
          </a:p>
          <a:p>
            <a:pPr marL="0" indent="0" eaLnBrk="1" hangingPunct="1">
              <a:lnSpc>
                <a:spcPct val="90000"/>
              </a:lnSpc>
              <a:buFont typeface="Arial" charset="0"/>
              <a:buNone/>
            </a:pPr>
            <a:r>
              <a:rPr lang="nl-BE" altLang="nl-BE" dirty="0" smtClean="0"/>
              <a:t>Is zij verplicht om opnieuw en onmiddellijk een </a:t>
            </a:r>
          </a:p>
          <a:p>
            <a:pPr marL="0" indent="0" eaLnBrk="1" hangingPunct="1">
              <a:lnSpc>
                <a:spcPct val="90000"/>
              </a:lnSpc>
              <a:buFont typeface="Arial" charset="0"/>
              <a:buNone/>
            </a:pPr>
            <a:r>
              <a:rPr lang="nl-BE" altLang="nl-BE" dirty="0" smtClean="0"/>
              <a:t>bijzondere Algemene Vergadering samen te</a:t>
            </a:r>
          </a:p>
          <a:p>
            <a:pPr marL="0" indent="0" eaLnBrk="1" hangingPunct="1">
              <a:lnSpc>
                <a:spcPct val="90000"/>
              </a:lnSpc>
              <a:buFont typeface="Arial" charset="0"/>
              <a:buNone/>
            </a:pPr>
            <a:r>
              <a:rPr lang="nl-BE" altLang="nl-BE" dirty="0" smtClean="0"/>
              <a:t>roepen om de vennoten te informeren en </a:t>
            </a:r>
          </a:p>
          <a:p>
            <a:pPr marL="0" indent="0" eaLnBrk="1" hangingPunct="1">
              <a:lnSpc>
                <a:spcPct val="90000"/>
              </a:lnSpc>
              <a:buFont typeface="Arial" charset="0"/>
              <a:buNone/>
            </a:pPr>
            <a:r>
              <a:rPr lang="nl-BE" altLang="nl-BE" dirty="0" smtClean="0"/>
              <a:t>meteen een herstelplan voorleggen? </a:t>
            </a:r>
            <a:endParaRPr lang="fr-BE" altLang="nl-BE" dirty="0" smtClean="0"/>
          </a:p>
        </p:txBody>
      </p:sp>
      <p:pic>
        <p:nvPicPr>
          <p:cNvPr id="18436" name="Picture 2" descr="http://www.hangthebankers.com/wp-content/uploads/2013/03/Financial-Crisi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04248" y="4941168"/>
            <a:ext cx="2141537" cy="1604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9059477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116632"/>
            <a:ext cx="8532440" cy="648072"/>
          </a:xfrm>
        </p:spPr>
        <p:txBody>
          <a:bodyPr>
            <a:normAutofit/>
          </a:bodyPr>
          <a:lstStyle/>
          <a:p>
            <a:pPr eaLnBrk="1" hangingPunct="1"/>
            <a:r>
              <a:rPr lang="fr-BE" altLang="nl-BE" sz="3200" dirty="0" smtClean="0">
                <a:solidFill>
                  <a:srgbClr val="FF0000"/>
                </a:solidFill>
                <a:latin typeface="Arial Rounded MT Bold" panose="020F0704030504030204" pitchFamily="34" charset="0"/>
              </a:rPr>
              <a:t>ANTWOORD VRAAG 7</a:t>
            </a:r>
            <a:endParaRPr lang="en-GB" altLang="nl-BE" sz="3200" dirty="0" smtClean="0">
              <a:solidFill>
                <a:srgbClr val="FF0000"/>
              </a:solidFill>
              <a:latin typeface="Arial Rounded MT Bold" panose="020F0704030504030204" pitchFamily="34" charset="0"/>
            </a:endParaRPr>
          </a:p>
        </p:txBody>
      </p:sp>
      <p:sp>
        <p:nvSpPr>
          <p:cNvPr id="19459" name="Rectangle 3"/>
          <p:cNvSpPr>
            <a:spLocks noGrp="1" noChangeArrowheads="1"/>
          </p:cNvSpPr>
          <p:nvPr>
            <p:ph type="body" sz="half" idx="1"/>
          </p:nvPr>
        </p:nvSpPr>
        <p:spPr>
          <a:xfrm>
            <a:off x="323528" y="1412776"/>
            <a:ext cx="8424936" cy="5184105"/>
          </a:xfrm>
        </p:spPr>
        <p:txBody>
          <a:bodyPr>
            <a:noAutofit/>
          </a:bodyPr>
          <a:lstStyle/>
          <a:p>
            <a:pPr marL="0" indent="0" eaLnBrk="1" hangingPunct="1">
              <a:lnSpc>
                <a:spcPct val="90000"/>
              </a:lnSpc>
              <a:buFont typeface="Arial" charset="0"/>
              <a:buNone/>
            </a:pPr>
            <a:r>
              <a:rPr lang="nl-BE" altLang="nl-BE" sz="2200" dirty="0" smtClean="0">
                <a:hlinkClick r:id="rId3"/>
              </a:rPr>
              <a:t>Art.</a:t>
            </a:r>
            <a:r>
              <a:rPr lang="nl-BE" altLang="nl-BE" sz="2200" dirty="0" smtClean="0"/>
              <a:t> </a:t>
            </a:r>
            <a:r>
              <a:rPr lang="nl-BE" altLang="nl-BE" sz="2200" dirty="0" smtClean="0">
                <a:hlinkClick r:id="rId3"/>
              </a:rPr>
              <a:t>431</a:t>
            </a:r>
            <a:r>
              <a:rPr lang="nl-BE" altLang="nl-BE" sz="2200" dirty="0" smtClean="0"/>
              <a:t>. </a:t>
            </a:r>
            <a:r>
              <a:rPr lang="nl-BE" altLang="nl-BE" sz="2200" i="1" dirty="0" smtClean="0"/>
              <a:t>Wanneer ten gevolge van geleden verlies het netto-actief gedaald is tot minder dan de helft van het vaste gedeelte van het maatschappelijk kapitaal, moet de algemene vergadering, behoudens strengere bepalingen in de statuten, bijeenkomen binnen een termijn van ten hoogste twee maanden nadat het verlies is vastgesteld of krachtens wettelijke of statutaire bepalingen had moeten worden vastgesteld om, in voorkomend geval, volgens de regels die voor een statutenwijziging zijn gesteld, te beraadslagen en te besluiten over de ontbinding van de vennootschap en eventueel over andere in de agenda aangekondigde maatregelen.</a:t>
            </a:r>
            <a:br>
              <a:rPr lang="nl-BE" altLang="nl-BE" sz="2200" i="1" dirty="0" smtClean="0"/>
            </a:br>
            <a:r>
              <a:rPr lang="nl-BE" altLang="nl-BE" sz="2200" i="1" dirty="0" smtClean="0"/>
              <a:t>Het bestuursorgaan verantwoordt zijn voorstellen in een bijzonder verslag dat vijftien dagen voor de algemene vergadering ter beschikking van de vennoten wordt gesteld op de zetel van de vennootschap. Indien het bestuursorgaan voorstelt de activiteit voort te zetten, geeft hij in het verslag een uiteenzetting van de maatregelen die hij overweegt te nemen tot herstel van de financiële toestand van de vennootschap. </a:t>
            </a:r>
            <a:endParaRPr lang="fr-BE" altLang="nl-BE" sz="2200" i="1" dirty="0" smtClean="0"/>
          </a:p>
        </p:txBody>
      </p:sp>
    </p:spTree>
    <p:extLst>
      <p:ext uri="{BB962C8B-B14F-4D97-AF65-F5344CB8AC3E}">
        <p14:creationId xmlns:p14="http://schemas.microsoft.com/office/powerpoint/2010/main" xmlns="" val="197452992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99592" y="116632"/>
            <a:ext cx="8244408" cy="576064"/>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8: DIVIDENDEN</a:t>
            </a:r>
            <a:endParaRPr lang="en-GB" altLang="nl-BE" sz="3200" dirty="0" smtClean="0">
              <a:solidFill>
                <a:srgbClr val="FF0000"/>
              </a:solidFill>
              <a:latin typeface="Arial Rounded MT Bold" panose="020F0704030504030204" pitchFamily="34" charset="0"/>
            </a:endParaRPr>
          </a:p>
        </p:txBody>
      </p:sp>
      <p:sp>
        <p:nvSpPr>
          <p:cNvPr id="21507" name="Rectangle 3"/>
          <p:cNvSpPr>
            <a:spLocks noGrp="1" noChangeArrowheads="1"/>
          </p:cNvSpPr>
          <p:nvPr>
            <p:ph type="body" sz="half" idx="1"/>
          </p:nvPr>
        </p:nvSpPr>
        <p:spPr>
          <a:xfrm>
            <a:off x="251520" y="1484784"/>
            <a:ext cx="8568952" cy="4994746"/>
          </a:xfrm>
        </p:spPr>
        <p:txBody>
          <a:bodyPr>
            <a:normAutofit lnSpcReduction="10000"/>
          </a:bodyPr>
          <a:lstStyle/>
          <a:p>
            <a:pPr marL="0" indent="0" eaLnBrk="1" hangingPunct="1">
              <a:lnSpc>
                <a:spcPct val="90000"/>
              </a:lnSpc>
              <a:buFont typeface="Arial" charset="0"/>
              <a:buNone/>
              <a:defRPr/>
            </a:pPr>
            <a:r>
              <a:rPr lang="nl-BE" dirty="0" smtClean="0"/>
              <a:t>Het aandelenkapitaal van coöperatie x, een biologische landbouwcoöperatie, bestaat uit twee categorieën. </a:t>
            </a:r>
          </a:p>
          <a:p>
            <a:pPr marL="182563" indent="-182563" eaLnBrk="1" hangingPunct="1">
              <a:lnSpc>
                <a:spcPct val="90000"/>
              </a:lnSpc>
              <a:buFontTx/>
              <a:buChar char="-"/>
              <a:defRPr/>
            </a:pPr>
            <a:r>
              <a:rPr lang="nl-BE" dirty="0" smtClean="0"/>
              <a:t>Categorie A: de drie oprichtende bio-boeren die hun spaarpot leegmaakten om het vast kapitaal van 60.000 € te volstorten.</a:t>
            </a:r>
          </a:p>
          <a:p>
            <a:pPr marL="182563" indent="-182563" eaLnBrk="1" hangingPunct="1">
              <a:lnSpc>
                <a:spcPct val="90000"/>
              </a:lnSpc>
              <a:buFontTx/>
              <a:buChar char="-"/>
              <a:defRPr/>
            </a:pPr>
            <a:r>
              <a:rPr lang="nl-BE" dirty="0" smtClean="0"/>
              <a:t>Categorie B: een vijftigtal klanten die uit sympathie en betrokkenheid elk een aandeel van 100 € kochten</a:t>
            </a:r>
          </a:p>
          <a:p>
            <a:pPr marL="0" indent="0" eaLnBrk="1" hangingPunct="1">
              <a:lnSpc>
                <a:spcPct val="90000"/>
              </a:lnSpc>
              <a:buFont typeface="Arial" charset="0"/>
              <a:buNone/>
              <a:defRPr/>
            </a:pPr>
            <a:r>
              <a:rPr lang="nl-BE" dirty="0" smtClean="0"/>
              <a:t>Omdat de </a:t>
            </a:r>
            <a:r>
              <a:rPr lang="nl-BE" dirty="0" err="1" smtClean="0"/>
              <a:t>bio-boeren</a:t>
            </a:r>
            <a:r>
              <a:rPr lang="nl-BE" dirty="0" smtClean="0"/>
              <a:t> het volledige financiële risico lopen en er bovendien hun broodwinning van maken, wordt statutair bepaald dat enkel zij op het einde van het jaar een dividend krijgen. </a:t>
            </a:r>
          </a:p>
          <a:p>
            <a:pPr marL="0" indent="0" eaLnBrk="1" hangingPunct="1">
              <a:lnSpc>
                <a:spcPct val="90000"/>
              </a:lnSpc>
              <a:buFont typeface="Arial" charset="0"/>
              <a:buNone/>
              <a:defRPr/>
            </a:pPr>
            <a:r>
              <a:rPr lang="nl-BE" dirty="0" smtClean="0"/>
              <a:t>Kan dit? </a:t>
            </a:r>
          </a:p>
        </p:txBody>
      </p:sp>
    </p:spTree>
    <p:extLst>
      <p:ext uri="{BB962C8B-B14F-4D97-AF65-F5344CB8AC3E}">
        <p14:creationId xmlns:p14="http://schemas.microsoft.com/office/powerpoint/2010/main" xmlns="" val="4861003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5" y="0"/>
            <a:ext cx="8676456" cy="836613"/>
          </a:xfrm>
        </p:spPr>
        <p:txBody>
          <a:bodyPr/>
          <a:lstStyle/>
          <a:p>
            <a:pPr eaLnBrk="1" hangingPunct="1"/>
            <a:r>
              <a:rPr lang="fr-BE" altLang="nl-BE" sz="3200" dirty="0" smtClean="0">
                <a:solidFill>
                  <a:srgbClr val="FF0000"/>
                </a:solidFill>
                <a:latin typeface="Arial Rounded MT Bold" panose="020F0704030504030204" pitchFamily="34" charset="0"/>
              </a:rPr>
              <a:t>EVEN VOORSTELLEN </a:t>
            </a:r>
            <a:endParaRPr lang="en-GB" altLang="nl-BE" sz="3200" dirty="0" smtClean="0">
              <a:solidFill>
                <a:srgbClr val="FF0000"/>
              </a:solidFill>
              <a:latin typeface="Arial Rounded MT Bold" panose="020F0704030504030204" pitchFamily="34" charset="0"/>
            </a:endParaRPr>
          </a:p>
        </p:txBody>
      </p:sp>
      <p:sp>
        <p:nvSpPr>
          <p:cNvPr id="50179" name="Rectangle 3"/>
          <p:cNvSpPr>
            <a:spLocks noGrp="1" noChangeArrowheads="1"/>
          </p:cNvSpPr>
          <p:nvPr>
            <p:ph type="body" sz="half" idx="1"/>
          </p:nvPr>
        </p:nvSpPr>
        <p:spPr>
          <a:xfrm>
            <a:off x="395536" y="1844824"/>
            <a:ext cx="6336704" cy="4105126"/>
          </a:xfrm>
        </p:spPr>
        <p:txBody>
          <a:bodyPr rtlCol="0">
            <a:normAutofit/>
          </a:bodyPr>
          <a:lstStyle/>
          <a:p>
            <a:pPr marL="361905" indent="-361905" eaLnBrk="1" fontAlgn="auto" hangingPunct="1">
              <a:lnSpc>
                <a:spcPct val="90000"/>
              </a:lnSpc>
              <a:spcAft>
                <a:spcPts val="0"/>
              </a:spcAft>
              <a:buFontTx/>
              <a:buChar char="-"/>
              <a:defRPr/>
            </a:pPr>
            <a:r>
              <a:rPr lang="nl-BE" b="1" dirty="0" smtClean="0"/>
              <a:t>Peter Bosmans</a:t>
            </a:r>
          </a:p>
          <a:p>
            <a:pPr marL="361905" indent="-361905" eaLnBrk="1" fontAlgn="auto" hangingPunct="1">
              <a:lnSpc>
                <a:spcPct val="90000"/>
              </a:lnSpc>
              <a:spcAft>
                <a:spcPts val="0"/>
              </a:spcAft>
              <a:buFontTx/>
              <a:buChar char="-"/>
              <a:defRPr/>
            </a:pPr>
            <a:r>
              <a:rPr lang="nl-BE" dirty="0" smtClean="0"/>
              <a:t>Directeur </a:t>
            </a:r>
            <a:r>
              <a:rPr lang="nl-BE" dirty="0" err="1" smtClean="0"/>
              <a:t>Febecoop</a:t>
            </a:r>
            <a:endParaRPr lang="nl-BE" dirty="0" smtClean="0"/>
          </a:p>
          <a:p>
            <a:pPr marL="361905" indent="-361905" eaLnBrk="1" fontAlgn="auto" hangingPunct="1">
              <a:lnSpc>
                <a:spcPct val="90000"/>
              </a:lnSpc>
              <a:spcAft>
                <a:spcPts val="0"/>
              </a:spcAft>
              <a:buFontTx/>
              <a:buChar char="-"/>
              <a:defRPr/>
            </a:pPr>
            <a:r>
              <a:rPr lang="nl-BE" dirty="0" smtClean="0"/>
              <a:t>Oprichten, helpen groeien en herstructureren  van coöperaties</a:t>
            </a:r>
          </a:p>
          <a:p>
            <a:pPr marL="361905" indent="-361905" eaLnBrk="1" fontAlgn="auto" hangingPunct="1">
              <a:lnSpc>
                <a:spcPct val="90000"/>
              </a:lnSpc>
              <a:spcAft>
                <a:spcPts val="0"/>
              </a:spcAft>
              <a:buFontTx/>
              <a:buChar char="-"/>
              <a:defRPr/>
            </a:pPr>
            <a:r>
              <a:rPr lang="nl-BE" dirty="0" smtClean="0"/>
              <a:t>Promoten van de coöperatieve ondernemingsvorm</a:t>
            </a:r>
          </a:p>
          <a:p>
            <a:pPr marL="361905" indent="-361905" eaLnBrk="1" fontAlgn="auto" hangingPunct="1">
              <a:lnSpc>
                <a:spcPct val="90000"/>
              </a:lnSpc>
              <a:spcAft>
                <a:spcPts val="0"/>
              </a:spcAft>
              <a:buFontTx/>
              <a:buChar char="-"/>
              <a:defRPr/>
            </a:pPr>
            <a:r>
              <a:rPr lang="nl-BE" dirty="0" smtClean="0"/>
              <a:t>Expertisecentrum</a:t>
            </a:r>
          </a:p>
        </p:txBody>
      </p:sp>
      <p:pic>
        <p:nvPicPr>
          <p:cNvPr id="3076" name="Image 8" descr="pb.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00788" y="3644900"/>
            <a:ext cx="2747962" cy="291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6240168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99592" y="116632"/>
            <a:ext cx="8244408" cy="504056"/>
          </a:xfrm>
        </p:spPr>
        <p:txBody>
          <a:bodyPr>
            <a:noAutofit/>
          </a:bodyPr>
          <a:lstStyle/>
          <a:p>
            <a:pPr eaLnBrk="1" hangingPunct="1"/>
            <a:r>
              <a:rPr lang="fr-BE" altLang="nl-BE" sz="3200" dirty="0" smtClean="0">
                <a:solidFill>
                  <a:srgbClr val="FF0000"/>
                </a:solidFill>
                <a:latin typeface="Arial Rounded MT Bold" panose="020F0704030504030204" pitchFamily="34" charset="0"/>
              </a:rPr>
              <a:t>ANTWOORD VRAAG 8</a:t>
            </a:r>
            <a:endParaRPr lang="en-GB" altLang="nl-BE" sz="3200" dirty="0" smtClean="0">
              <a:solidFill>
                <a:srgbClr val="FF0000"/>
              </a:solidFill>
              <a:latin typeface="Arial Rounded MT Bold" panose="020F0704030504030204" pitchFamily="34" charset="0"/>
            </a:endParaRPr>
          </a:p>
        </p:txBody>
      </p:sp>
      <p:sp>
        <p:nvSpPr>
          <p:cNvPr id="21507" name="Rectangle 3"/>
          <p:cNvSpPr>
            <a:spLocks noGrp="1" noChangeArrowheads="1"/>
          </p:cNvSpPr>
          <p:nvPr>
            <p:ph type="body" sz="half" idx="1"/>
          </p:nvPr>
        </p:nvSpPr>
        <p:spPr>
          <a:xfrm>
            <a:off x="539552" y="1340768"/>
            <a:ext cx="8208912" cy="4968081"/>
          </a:xfrm>
        </p:spPr>
        <p:txBody>
          <a:bodyPr>
            <a:normAutofit/>
          </a:bodyPr>
          <a:lstStyle/>
          <a:p>
            <a:pPr marL="0" indent="0" eaLnBrk="1" hangingPunct="1">
              <a:lnSpc>
                <a:spcPct val="90000"/>
              </a:lnSpc>
              <a:buFont typeface="Arial" charset="0"/>
              <a:buNone/>
            </a:pPr>
            <a:r>
              <a:rPr lang="nl-BE" altLang="nl-BE" dirty="0" smtClean="0"/>
              <a:t>Neen, </a:t>
            </a:r>
          </a:p>
          <a:p>
            <a:pPr marL="0" indent="0" eaLnBrk="1" hangingPunct="1">
              <a:lnSpc>
                <a:spcPct val="90000"/>
              </a:lnSpc>
              <a:buFont typeface="Arial" charset="0"/>
              <a:buNone/>
            </a:pPr>
            <a:endParaRPr lang="nl-BE" altLang="nl-BE" dirty="0" smtClean="0"/>
          </a:p>
          <a:p>
            <a:pPr marL="0" indent="0" eaLnBrk="1" hangingPunct="1">
              <a:lnSpc>
                <a:spcPct val="90000"/>
              </a:lnSpc>
              <a:buFont typeface="Arial" charset="0"/>
              <a:buNone/>
            </a:pPr>
            <a:r>
              <a:rPr lang="nl-BE" altLang="nl-BE" dirty="0" smtClean="0"/>
              <a:t>Art. 32 </a:t>
            </a:r>
            <a:r>
              <a:rPr lang="nl-BE" altLang="nl-BE" dirty="0" err="1" smtClean="0"/>
              <a:t>W.Venn</a:t>
            </a:r>
            <a:r>
              <a:rPr lang="nl-BE" altLang="nl-BE" dirty="0" smtClean="0"/>
              <a:t>.:</a:t>
            </a:r>
            <a:br>
              <a:rPr lang="nl-BE" altLang="nl-BE" dirty="0" smtClean="0"/>
            </a:br>
            <a:r>
              <a:rPr lang="nl-BE" altLang="nl-BE" i="1" dirty="0" smtClean="0"/>
              <a:t>« De overeenkomst die aan een van de vennoten de gehele winst toekent, is nietig.</a:t>
            </a:r>
            <a:br>
              <a:rPr lang="nl-BE" altLang="nl-BE" i="1" dirty="0" smtClean="0"/>
            </a:br>
            <a:r>
              <a:rPr lang="nl-BE" altLang="nl-BE" i="1" dirty="0" smtClean="0"/>
              <a:t>Hetzelfde geldt voor het beding waarbij de gelden of goederen, door een of meer van de vennoten in de vennootschap ingebracht, worden vrijgesteld van elke bijdrage in het verlies </a:t>
            </a:r>
            <a:r>
              <a:rPr lang="nl-BE" altLang="nl-BE" dirty="0" smtClean="0"/>
              <a:t>».</a:t>
            </a:r>
          </a:p>
          <a:p>
            <a:pPr marL="0" indent="0" eaLnBrk="1" hangingPunct="1">
              <a:lnSpc>
                <a:spcPct val="90000"/>
              </a:lnSpc>
              <a:buFont typeface="Arial" charset="0"/>
              <a:buNone/>
            </a:pPr>
            <a:endParaRPr lang="nl-BE" altLang="nl-BE" dirty="0" smtClean="0"/>
          </a:p>
          <a:p>
            <a:pPr marL="0" indent="0" eaLnBrk="1" hangingPunct="1">
              <a:lnSpc>
                <a:spcPct val="90000"/>
              </a:lnSpc>
              <a:buFont typeface="Arial" charset="0"/>
              <a:buNone/>
            </a:pPr>
            <a:r>
              <a:rPr lang="nl-BE" altLang="nl-BE" dirty="0" smtClean="0"/>
              <a:t>Maar zowat alle andere varianten kunnen (helaas) wel!</a:t>
            </a:r>
          </a:p>
        </p:txBody>
      </p:sp>
    </p:spTree>
    <p:extLst>
      <p:ext uri="{BB962C8B-B14F-4D97-AF65-F5344CB8AC3E}">
        <p14:creationId xmlns:p14="http://schemas.microsoft.com/office/powerpoint/2010/main" xmlns="" val="102281397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5616" y="116632"/>
            <a:ext cx="8136903" cy="576064"/>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9: ALGEMENE VERGADERING</a:t>
            </a:r>
            <a:endParaRPr lang="en-GB" altLang="nl-BE" sz="3200" dirty="0" smtClean="0">
              <a:solidFill>
                <a:srgbClr val="FF0000"/>
              </a:solidFill>
              <a:latin typeface="Arial Rounded MT Bold" panose="020F0704030504030204" pitchFamily="34" charset="0"/>
            </a:endParaRPr>
          </a:p>
        </p:txBody>
      </p:sp>
      <p:sp>
        <p:nvSpPr>
          <p:cNvPr id="22531" name="Rectangle 3"/>
          <p:cNvSpPr>
            <a:spLocks noGrp="1" noChangeArrowheads="1"/>
          </p:cNvSpPr>
          <p:nvPr>
            <p:ph type="body" sz="half" idx="1"/>
          </p:nvPr>
        </p:nvSpPr>
        <p:spPr>
          <a:xfrm>
            <a:off x="539552" y="1844824"/>
            <a:ext cx="8208912" cy="4320009"/>
          </a:xfrm>
        </p:spPr>
        <p:txBody>
          <a:bodyPr>
            <a:normAutofit/>
          </a:bodyPr>
          <a:lstStyle/>
          <a:p>
            <a:pPr marL="0" indent="0" eaLnBrk="1" hangingPunct="1">
              <a:lnSpc>
                <a:spcPct val="90000"/>
              </a:lnSpc>
              <a:buFont typeface="Arial" charset="0"/>
              <a:buNone/>
            </a:pPr>
            <a:r>
              <a:rPr lang="nl-BE" altLang="nl-BE" dirty="0" smtClean="0"/>
              <a:t>Als vennoot wil ik graag een hartig woordje meepraten op de Algemene Vergadering. Omdat ik evenwel niet goed ben in het interpreteren van balansen en resultatenrekeningen, wil ik vooraf de jaarrekening ontvangen opdat ik ze met mijn partner (die hier wel beslagen in is) vooraf uitvoerig kan analyseren. </a:t>
            </a:r>
          </a:p>
          <a:p>
            <a:pPr marL="0" indent="0" eaLnBrk="1" hangingPunct="1">
              <a:lnSpc>
                <a:spcPct val="90000"/>
              </a:lnSpc>
              <a:buFont typeface="Arial" charset="0"/>
              <a:buNone/>
            </a:pPr>
            <a:r>
              <a:rPr lang="nl-BE" altLang="nl-BE" dirty="0" smtClean="0"/>
              <a:t>Kan ik het recht opeisen om de jaarrekening voor de AV toegestuurd te krijgen? </a:t>
            </a:r>
          </a:p>
        </p:txBody>
      </p:sp>
    </p:spTree>
    <p:extLst>
      <p:ext uri="{BB962C8B-B14F-4D97-AF65-F5344CB8AC3E}">
        <p14:creationId xmlns:p14="http://schemas.microsoft.com/office/powerpoint/2010/main" xmlns="" val="342141813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99592" y="0"/>
            <a:ext cx="8182970" cy="720080"/>
          </a:xfrm>
        </p:spPr>
        <p:txBody>
          <a:bodyPr/>
          <a:lstStyle/>
          <a:p>
            <a:pPr eaLnBrk="1" hangingPunct="1"/>
            <a:r>
              <a:rPr lang="fr-BE" altLang="nl-BE" sz="3200" dirty="0" smtClean="0">
                <a:solidFill>
                  <a:srgbClr val="FF0000"/>
                </a:solidFill>
                <a:latin typeface="Arial Rounded MT Bold" panose="020F0704030504030204" pitchFamily="34" charset="0"/>
              </a:rPr>
              <a:t>ANTWOORD VRAAG 9:</a:t>
            </a:r>
            <a:endParaRPr lang="en-GB" altLang="nl-BE" sz="3200" dirty="0" smtClean="0">
              <a:solidFill>
                <a:srgbClr val="FF0000"/>
              </a:solidFill>
              <a:latin typeface="Arial Rounded MT Bold" panose="020F0704030504030204" pitchFamily="34" charset="0"/>
            </a:endParaRPr>
          </a:p>
        </p:txBody>
      </p:sp>
      <p:sp>
        <p:nvSpPr>
          <p:cNvPr id="23555" name="Rectangle 3"/>
          <p:cNvSpPr>
            <a:spLocks noGrp="1" noChangeArrowheads="1"/>
          </p:cNvSpPr>
          <p:nvPr>
            <p:ph type="body" sz="half" idx="1"/>
          </p:nvPr>
        </p:nvSpPr>
        <p:spPr>
          <a:xfrm>
            <a:off x="395536" y="1628800"/>
            <a:ext cx="8424936" cy="4464496"/>
          </a:xfrm>
        </p:spPr>
        <p:txBody>
          <a:bodyPr>
            <a:normAutofit fontScale="92500" lnSpcReduction="20000"/>
          </a:bodyPr>
          <a:lstStyle/>
          <a:p>
            <a:pPr marL="0" indent="0" eaLnBrk="1" hangingPunct="1">
              <a:lnSpc>
                <a:spcPct val="90000"/>
              </a:lnSpc>
              <a:buFont typeface="Arial" charset="0"/>
              <a:buNone/>
            </a:pPr>
            <a:r>
              <a:rPr lang="nl-BE" altLang="nl-BE" sz="3000" dirty="0" smtClean="0"/>
              <a:t>Ja!</a:t>
            </a:r>
          </a:p>
          <a:p>
            <a:pPr marL="0" indent="0" eaLnBrk="1" hangingPunct="1">
              <a:lnSpc>
                <a:spcPct val="90000"/>
              </a:lnSpc>
              <a:buFont typeface="Arial" charset="0"/>
              <a:buNone/>
            </a:pPr>
            <a:endParaRPr lang="nl-BE" altLang="nl-BE" sz="3000" dirty="0" smtClean="0"/>
          </a:p>
          <a:p>
            <a:pPr marL="0" indent="0" eaLnBrk="1" hangingPunct="1">
              <a:lnSpc>
                <a:spcPct val="90000"/>
              </a:lnSpc>
              <a:buFont typeface="Arial" charset="0"/>
              <a:buNone/>
            </a:pPr>
            <a:r>
              <a:rPr lang="nl-BE" altLang="nl-BE" sz="3000" i="1" dirty="0" smtClean="0">
                <a:hlinkClick r:id="rId3"/>
              </a:rPr>
              <a:t>Art.</a:t>
            </a:r>
            <a:r>
              <a:rPr lang="nl-BE" altLang="nl-BE" sz="3000" i="1" dirty="0" smtClean="0"/>
              <a:t> </a:t>
            </a:r>
            <a:r>
              <a:rPr lang="nl-BE" altLang="nl-BE" sz="3000" i="1" dirty="0" smtClean="0">
                <a:hlinkClick r:id="rId3"/>
              </a:rPr>
              <a:t>381</a:t>
            </a:r>
            <a:r>
              <a:rPr lang="nl-BE" altLang="nl-BE" sz="3000" i="1" dirty="0" smtClean="0"/>
              <a:t>. Vijftien dagen voor de algemene vergadering verzendt het bestuursorgaan aan de vennoten die erom verzoeken, onverwijld en kosteloos een afschrift van de stukken waarvoor dit wetboek in deze mogelijkheid voorziet. </a:t>
            </a:r>
          </a:p>
          <a:p>
            <a:pPr marL="0" indent="0" eaLnBrk="1" hangingPunct="1">
              <a:lnSpc>
                <a:spcPct val="90000"/>
              </a:lnSpc>
              <a:buFont typeface="Arial" charset="0"/>
              <a:buNone/>
            </a:pPr>
            <a:endParaRPr lang="nl-BE" altLang="nl-BE" sz="3000" i="1" dirty="0" smtClean="0"/>
          </a:p>
          <a:p>
            <a:pPr marL="0" indent="0" eaLnBrk="1" hangingPunct="1">
              <a:lnSpc>
                <a:spcPct val="90000"/>
              </a:lnSpc>
              <a:buFont typeface="Arial" charset="0"/>
              <a:buNone/>
            </a:pPr>
            <a:r>
              <a:rPr lang="nl-BE" altLang="nl-BE" sz="3000" dirty="0" smtClean="0">
                <a:hlinkClick r:id="rId3"/>
              </a:rPr>
              <a:t>Art.</a:t>
            </a:r>
            <a:r>
              <a:rPr lang="nl-BE" altLang="nl-BE" sz="3000" dirty="0" smtClean="0"/>
              <a:t> </a:t>
            </a:r>
            <a:r>
              <a:rPr lang="nl-BE" altLang="nl-BE" sz="3000" dirty="0" smtClean="0">
                <a:hlinkClick r:id="rId3"/>
              </a:rPr>
              <a:t>410</a:t>
            </a:r>
            <a:r>
              <a:rPr lang="nl-BE" altLang="nl-BE" sz="3000" dirty="0" smtClean="0"/>
              <a:t>. </a:t>
            </a:r>
            <a:br>
              <a:rPr lang="nl-BE" altLang="nl-BE" sz="3000" dirty="0" smtClean="0"/>
            </a:br>
            <a:r>
              <a:rPr lang="nl-BE" altLang="nl-BE" sz="3000" dirty="0" smtClean="0"/>
              <a:t>- de jaarrekening;</a:t>
            </a:r>
            <a:br>
              <a:rPr lang="nl-BE" altLang="nl-BE" sz="3000" dirty="0" smtClean="0"/>
            </a:br>
            <a:r>
              <a:rPr lang="nl-BE" altLang="nl-BE" sz="3000" dirty="0" smtClean="0"/>
              <a:t>- het jaarverslag en het verslag van de commissarissen.</a:t>
            </a:r>
            <a:br>
              <a:rPr lang="nl-BE" altLang="nl-BE" sz="3000" dirty="0" smtClean="0"/>
            </a:br>
            <a:r>
              <a:rPr lang="nl-BE" altLang="nl-BE" dirty="0" smtClean="0">
                <a:solidFill>
                  <a:srgbClr val="003399"/>
                </a:solidFill>
                <a:latin typeface="Perpetua" pitchFamily="18" charset="0"/>
              </a:rPr>
              <a:t>  </a:t>
            </a: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latin typeface="Perpetua" pitchFamily="18" charset="0"/>
            </a:endParaRPr>
          </a:p>
        </p:txBody>
      </p:sp>
    </p:spTree>
    <p:extLst>
      <p:ext uri="{BB962C8B-B14F-4D97-AF65-F5344CB8AC3E}">
        <p14:creationId xmlns:p14="http://schemas.microsoft.com/office/powerpoint/2010/main" xmlns="" val="268252168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7584" y="44624"/>
            <a:ext cx="8496944" cy="648072"/>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10: </a:t>
            </a:r>
            <a:r>
              <a:rPr lang="fr-BE" altLang="nl-BE" sz="3200" dirty="0" err="1" smtClean="0">
                <a:solidFill>
                  <a:srgbClr val="FF0000"/>
                </a:solidFill>
                <a:latin typeface="Arial Rounded MT Bold" panose="020F0704030504030204" pitchFamily="34" charset="0"/>
              </a:rPr>
              <a:t>Overlijden</a:t>
            </a:r>
            <a:r>
              <a:rPr lang="fr-BE" altLang="nl-BE" sz="3200" dirty="0" smtClean="0">
                <a:solidFill>
                  <a:srgbClr val="FF0000"/>
                </a:solidFill>
                <a:latin typeface="Arial Rounded MT Bold" panose="020F0704030504030204" pitchFamily="34" charset="0"/>
              </a:rPr>
              <a:t> van </a:t>
            </a:r>
            <a:r>
              <a:rPr lang="fr-BE" altLang="nl-BE" sz="3200" dirty="0" err="1" smtClean="0">
                <a:solidFill>
                  <a:srgbClr val="FF0000"/>
                </a:solidFill>
                <a:latin typeface="Arial Rounded MT Bold" panose="020F0704030504030204" pitchFamily="34" charset="0"/>
              </a:rPr>
              <a:t>een</a:t>
            </a:r>
            <a:r>
              <a:rPr lang="fr-BE" altLang="nl-BE" sz="3200" dirty="0" smtClean="0">
                <a:solidFill>
                  <a:srgbClr val="FF0000"/>
                </a:solidFill>
                <a:latin typeface="Arial Rounded MT Bold" panose="020F0704030504030204" pitchFamily="34" charset="0"/>
              </a:rPr>
              <a:t> </a:t>
            </a:r>
            <a:r>
              <a:rPr lang="fr-BE" altLang="nl-BE" sz="3200" dirty="0" err="1" smtClean="0">
                <a:solidFill>
                  <a:srgbClr val="FF0000"/>
                </a:solidFill>
                <a:latin typeface="Arial Rounded MT Bold" panose="020F0704030504030204" pitchFamily="34" charset="0"/>
              </a:rPr>
              <a:t>vennoot</a:t>
            </a:r>
            <a:endParaRPr lang="en-GB" altLang="nl-BE" sz="3200" dirty="0" smtClean="0">
              <a:solidFill>
                <a:srgbClr val="FF0000"/>
              </a:solidFill>
              <a:latin typeface="Arial Rounded MT Bold" panose="020F0704030504030204" pitchFamily="34" charset="0"/>
            </a:endParaRPr>
          </a:p>
        </p:txBody>
      </p:sp>
      <p:sp>
        <p:nvSpPr>
          <p:cNvPr id="24579" name="Rectangle 3"/>
          <p:cNvSpPr>
            <a:spLocks noGrp="1" noChangeArrowheads="1"/>
          </p:cNvSpPr>
          <p:nvPr>
            <p:ph type="body" sz="half" idx="1"/>
          </p:nvPr>
        </p:nvSpPr>
        <p:spPr>
          <a:xfrm>
            <a:off x="683568" y="1916832"/>
            <a:ext cx="7776864" cy="3672383"/>
          </a:xfrm>
        </p:spPr>
        <p:txBody>
          <a:bodyPr/>
          <a:lstStyle/>
          <a:p>
            <a:pPr marL="0" indent="0" eaLnBrk="1" hangingPunct="1">
              <a:lnSpc>
                <a:spcPct val="90000"/>
              </a:lnSpc>
              <a:buFont typeface="Arial" charset="0"/>
              <a:buNone/>
            </a:pPr>
            <a:endParaRPr lang="nl-BE" altLang="nl-BE" dirty="0" smtClean="0">
              <a:solidFill>
                <a:srgbClr val="003399"/>
              </a:solidFill>
              <a:latin typeface="Perpetua" pitchFamily="18" charset="0"/>
            </a:endParaRPr>
          </a:p>
          <a:p>
            <a:pPr marL="0" indent="0" eaLnBrk="1" hangingPunct="1">
              <a:lnSpc>
                <a:spcPct val="90000"/>
              </a:lnSpc>
              <a:buFont typeface="Arial" charset="0"/>
              <a:buNone/>
            </a:pPr>
            <a:r>
              <a:rPr lang="nl-BE" altLang="nl-BE" dirty="0" smtClean="0"/>
              <a:t>Op 99 jarige leeftijd overlijdt Omer, het oudste lid van coöperatie x. Zijn erfgenaam, enig kind, Jan, wil graag de aandelen erven aangezien hij de waarden van die coöperatie deelt, die bovendien bedrijfseconomisch goed boert (een correct dividend en een stijgende waarde van het aandeel).</a:t>
            </a:r>
            <a:br>
              <a:rPr lang="nl-BE" altLang="nl-BE" dirty="0" smtClean="0"/>
            </a:br>
            <a:r>
              <a:rPr lang="nl-BE" altLang="nl-BE" dirty="0" smtClean="0">
                <a:solidFill>
                  <a:srgbClr val="003399"/>
                </a:solidFill>
                <a:latin typeface="Perpetua" pitchFamily="18" charset="0"/>
              </a:rPr>
              <a:t>  </a:t>
            </a: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latin typeface="Perpetua" pitchFamily="18" charset="0"/>
            </a:endParaRPr>
          </a:p>
        </p:txBody>
      </p:sp>
    </p:spTree>
    <p:extLst>
      <p:ext uri="{BB962C8B-B14F-4D97-AF65-F5344CB8AC3E}">
        <p14:creationId xmlns:p14="http://schemas.microsoft.com/office/powerpoint/2010/main" xmlns="" val="219251768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43609" y="0"/>
            <a:ext cx="8064896" cy="764704"/>
          </a:xfrm>
        </p:spPr>
        <p:txBody>
          <a:bodyPr/>
          <a:lstStyle/>
          <a:p>
            <a:pPr eaLnBrk="1" hangingPunct="1"/>
            <a:r>
              <a:rPr lang="fr-BE" altLang="nl-BE" sz="3200" dirty="0" smtClean="0">
                <a:solidFill>
                  <a:srgbClr val="FF0000"/>
                </a:solidFill>
                <a:latin typeface="Arial Rounded MT Bold" panose="020F0704030504030204" pitchFamily="34" charset="0"/>
              </a:rPr>
              <a:t>ANTWOORD VRAAG 10</a:t>
            </a:r>
            <a:endParaRPr lang="en-GB" altLang="nl-BE" sz="3200" dirty="0" smtClean="0">
              <a:solidFill>
                <a:srgbClr val="FF0000"/>
              </a:solidFill>
              <a:latin typeface="Arial Rounded MT Bold" panose="020F0704030504030204" pitchFamily="34" charset="0"/>
            </a:endParaRPr>
          </a:p>
        </p:txBody>
      </p:sp>
      <p:sp>
        <p:nvSpPr>
          <p:cNvPr id="25603" name="Rectangle 3"/>
          <p:cNvSpPr>
            <a:spLocks noGrp="1" noChangeArrowheads="1"/>
          </p:cNvSpPr>
          <p:nvPr>
            <p:ph type="body" sz="half" idx="1"/>
          </p:nvPr>
        </p:nvSpPr>
        <p:spPr>
          <a:xfrm>
            <a:off x="827584" y="1628800"/>
            <a:ext cx="7561262" cy="3817094"/>
          </a:xfrm>
        </p:spPr>
        <p:txBody>
          <a:bodyPr>
            <a:normAutofit lnSpcReduction="10000"/>
          </a:bodyPr>
          <a:lstStyle/>
          <a:p>
            <a:pPr marL="0" indent="0" eaLnBrk="1" hangingPunct="1">
              <a:lnSpc>
                <a:spcPct val="90000"/>
              </a:lnSpc>
              <a:buFont typeface="Arial" charset="0"/>
              <a:buNone/>
            </a:pPr>
            <a:endParaRPr lang="nl-BE" altLang="nl-BE" dirty="0" smtClean="0">
              <a:solidFill>
                <a:srgbClr val="003399"/>
              </a:solidFill>
              <a:latin typeface="Perpetua" pitchFamily="18" charset="0"/>
            </a:endParaRPr>
          </a:p>
          <a:p>
            <a:pPr marL="0" indent="0" eaLnBrk="1" hangingPunct="1">
              <a:lnSpc>
                <a:spcPct val="90000"/>
              </a:lnSpc>
              <a:buFont typeface="Arial" charset="0"/>
              <a:buNone/>
            </a:pPr>
            <a:r>
              <a:rPr lang="nl-BE" altLang="nl-BE" dirty="0" smtClean="0"/>
              <a:t>Neen!</a:t>
            </a:r>
          </a:p>
          <a:p>
            <a:pPr marL="0" indent="0" eaLnBrk="1" hangingPunct="1">
              <a:lnSpc>
                <a:spcPct val="90000"/>
              </a:lnSpc>
              <a:buFont typeface="Arial" charset="0"/>
              <a:buNone/>
            </a:pPr>
            <a:endParaRPr lang="nl-BE" altLang="nl-BE" dirty="0" smtClean="0"/>
          </a:p>
          <a:p>
            <a:pPr marL="0" indent="0" eaLnBrk="1" hangingPunct="1">
              <a:lnSpc>
                <a:spcPct val="90000"/>
              </a:lnSpc>
              <a:buFont typeface="Arial" charset="0"/>
              <a:buNone/>
            </a:pPr>
            <a:r>
              <a:rPr lang="nl-BE" altLang="nl-BE" i="1" dirty="0" smtClean="0">
                <a:hlinkClick r:id="rId3"/>
              </a:rPr>
              <a:t>Art.</a:t>
            </a:r>
            <a:r>
              <a:rPr lang="nl-BE" altLang="nl-BE" i="1" dirty="0" smtClean="0"/>
              <a:t> </a:t>
            </a:r>
            <a:r>
              <a:rPr lang="nl-BE" altLang="nl-BE" i="1" dirty="0" smtClean="0">
                <a:hlinkClick r:id="rId3"/>
              </a:rPr>
              <a:t>375</a:t>
            </a:r>
            <a:r>
              <a:rPr lang="nl-BE" altLang="nl-BE" i="1" dirty="0" smtClean="0"/>
              <a:t>. In geval van overlijden, faillissement, kennelijk onvermogen of </a:t>
            </a:r>
            <a:r>
              <a:rPr lang="nl-BE" altLang="nl-BE" i="1" dirty="0" err="1" smtClean="0"/>
              <a:t>onbekwaamverklaring</a:t>
            </a:r>
            <a:r>
              <a:rPr lang="nl-BE" altLang="nl-BE" i="1" dirty="0" smtClean="0"/>
              <a:t> van een vennoot, hebben zijn erfgenamen, schuldeisers of vertegenwoordigers recht op uitkering van de waarde van zijn aandeel overeenkomstig artikel 374. </a:t>
            </a:r>
            <a:r>
              <a:rPr lang="nl-BE" altLang="nl-BE" dirty="0" smtClean="0"/>
              <a:t/>
            </a:r>
            <a:br>
              <a:rPr lang="nl-BE" altLang="nl-BE" dirty="0" smtClean="0"/>
            </a:br>
            <a:r>
              <a:rPr lang="nl-BE" altLang="nl-BE" dirty="0" smtClean="0">
                <a:solidFill>
                  <a:srgbClr val="003399"/>
                </a:solidFill>
                <a:latin typeface="Perpetua" pitchFamily="18" charset="0"/>
              </a:rPr>
              <a:t>  </a:t>
            </a: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i="1"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solidFill>
                <a:srgbClr val="003399"/>
              </a:solidFill>
              <a:latin typeface="Perpetua" pitchFamily="18" charset="0"/>
            </a:endParaRPr>
          </a:p>
          <a:p>
            <a:pPr marL="0" indent="0" eaLnBrk="1" hangingPunct="1">
              <a:lnSpc>
                <a:spcPct val="90000"/>
              </a:lnSpc>
              <a:buFont typeface="Arial" charset="0"/>
              <a:buNone/>
            </a:pPr>
            <a:endParaRPr lang="nl-BE" altLang="nl-BE" sz="3200" dirty="0" smtClean="0">
              <a:latin typeface="Perpetua" pitchFamily="18" charset="0"/>
            </a:endParaRPr>
          </a:p>
        </p:txBody>
      </p:sp>
    </p:spTree>
    <p:extLst>
      <p:ext uri="{BB962C8B-B14F-4D97-AF65-F5344CB8AC3E}">
        <p14:creationId xmlns:p14="http://schemas.microsoft.com/office/powerpoint/2010/main" xmlns="" val="298057542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hthoek 4"/>
          <p:cNvSpPr>
            <a:spLocks noChangeArrowheads="1"/>
          </p:cNvSpPr>
          <p:nvPr/>
        </p:nvSpPr>
        <p:spPr bwMode="auto">
          <a:xfrm>
            <a:off x="755650" y="188912"/>
            <a:ext cx="838835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nl-BE" sz="3200" dirty="0">
                <a:solidFill>
                  <a:srgbClr val="FF0000"/>
                </a:solidFill>
                <a:latin typeface="Arial Rounded MT Bold" panose="020F0704030504030204" pitchFamily="34" charset="0"/>
              </a:rPr>
              <a:t>Meer </a:t>
            </a:r>
            <a:r>
              <a:rPr lang="en-GB" altLang="nl-BE" sz="3200" dirty="0" err="1">
                <a:solidFill>
                  <a:srgbClr val="FF0000"/>
                </a:solidFill>
                <a:latin typeface="Arial Rounded MT Bold" panose="020F0704030504030204" pitchFamily="34" charset="0"/>
              </a:rPr>
              <a:t>weten</a:t>
            </a:r>
            <a:r>
              <a:rPr lang="en-GB" altLang="nl-BE" sz="3200" dirty="0">
                <a:solidFill>
                  <a:srgbClr val="FF0000"/>
                </a:solidFill>
                <a:latin typeface="Arial Rounded MT Bold" panose="020F0704030504030204" pitchFamily="34" charset="0"/>
              </a:rPr>
              <a:t>?</a:t>
            </a:r>
            <a:endParaRPr lang="fr-FR" altLang="nl-BE" sz="3200" dirty="0">
              <a:solidFill>
                <a:srgbClr val="FF0000"/>
              </a:solidFill>
              <a:latin typeface="Arial Rounded MT Bold" panose="020F0704030504030204" pitchFamily="34" charset="0"/>
            </a:endParaRPr>
          </a:p>
        </p:txBody>
      </p:sp>
      <p:sp>
        <p:nvSpPr>
          <p:cNvPr id="6" name="Rectangle 5"/>
          <p:cNvSpPr/>
          <p:nvPr/>
        </p:nvSpPr>
        <p:spPr>
          <a:xfrm>
            <a:off x="788195" y="1772816"/>
            <a:ext cx="7827098" cy="3970308"/>
          </a:xfrm>
          <a:prstGeom prst="rect">
            <a:avLst/>
          </a:prstGeom>
        </p:spPr>
        <p:txBody>
          <a:bodyPr wrap="square" lIns="91428" tIns="45715" rIns="91428" bIns="45715">
            <a:spAutoFit/>
          </a:bodyPr>
          <a:lstStyle/>
          <a:p>
            <a:pPr>
              <a:defRPr/>
            </a:pPr>
            <a:r>
              <a:rPr lang="nl-BE" sz="2800" b="1" dirty="0" smtClean="0"/>
              <a:t>- Wetboek </a:t>
            </a:r>
            <a:r>
              <a:rPr lang="nl-BE" sz="2800" b="1" dirty="0"/>
              <a:t>Vennootschappen: </a:t>
            </a:r>
          </a:p>
          <a:p>
            <a:pPr marL="452438" indent="-452438">
              <a:defRPr/>
            </a:pPr>
            <a:r>
              <a:rPr lang="nl-BE" sz="2800" dirty="0">
                <a:sym typeface="Wingdings" pitchFamily="2" charset="2"/>
              </a:rPr>
              <a:t> art.18 e.v.: bepalingen eigen aan alle vennootschappen</a:t>
            </a:r>
            <a:endParaRPr lang="nl-BE" sz="2800" dirty="0"/>
          </a:p>
          <a:p>
            <a:pPr marL="452438" indent="-452438">
              <a:buFont typeface="Wingdings" pitchFamily="2" charset="2"/>
              <a:buChar char="à"/>
              <a:defRPr/>
            </a:pPr>
            <a:r>
              <a:rPr lang="nl-BE" sz="2800" dirty="0"/>
              <a:t>art 350 e.v.: bepalingen eigen aan </a:t>
            </a:r>
            <a:r>
              <a:rPr lang="nl-BE" sz="2800" dirty="0" err="1"/>
              <a:t>cv’s</a:t>
            </a:r>
            <a:endParaRPr lang="nl-BE" sz="2800" dirty="0"/>
          </a:p>
          <a:p>
            <a:pPr>
              <a:defRPr/>
            </a:pPr>
            <a:endParaRPr lang="nl-BE" sz="2800" dirty="0"/>
          </a:p>
          <a:p>
            <a:pPr>
              <a:defRPr/>
            </a:pPr>
            <a:r>
              <a:rPr lang="nl-BE" sz="2800" b="1" dirty="0"/>
              <a:t>- Statuten + huishoudelijk reglement</a:t>
            </a:r>
          </a:p>
          <a:p>
            <a:pPr>
              <a:defRPr/>
            </a:pPr>
            <a:endParaRPr lang="nl-BE" sz="2800" dirty="0"/>
          </a:p>
          <a:p>
            <a:pPr>
              <a:defRPr/>
            </a:pPr>
            <a:r>
              <a:rPr lang="nl-BE" sz="2800" b="1" dirty="0"/>
              <a:t>- Brochure</a:t>
            </a:r>
            <a:r>
              <a:rPr lang="nl-BE" sz="2800" dirty="0"/>
              <a:t>: </a:t>
            </a:r>
            <a:r>
              <a:rPr lang="nl-BE" sz="2800" dirty="0" err="1"/>
              <a:t>p.bosmans</a:t>
            </a:r>
            <a:r>
              <a:rPr lang="nl-BE" sz="2800" dirty="0"/>
              <a:t>@</a:t>
            </a:r>
            <a:r>
              <a:rPr lang="nl-BE" sz="2800" dirty="0" err="1"/>
              <a:t>febecoop.be</a:t>
            </a:r>
            <a:endParaRPr lang="nl-BE" sz="2800" dirty="0"/>
          </a:p>
          <a:p>
            <a:pPr>
              <a:defRPr/>
            </a:pPr>
            <a:endParaRPr lang="nl-BE" sz="2800" dirty="0"/>
          </a:p>
        </p:txBody>
      </p:sp>
    </p:spTree>
    <p:extLst>
      <p:ext uri="{BB962C8B-B14F-4D97-AF65-F5344CB8AC3E}">
        <p14:creationId xmlns:p14="http://schemas.microsoft.com/office/powerpoint/2010/main" xmlns="" val="5924633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827584" y="2132856"/>
            <a:ext cx="7488832" cy="2354481"/>
          </a:xfrm>
          <a:prstGeom prst="rect">
            <a:avLst/>
          </a:prstGeom>
        </p:spPr>
        <p:txBody>
          <a:bodyPr wrap="square" lIns="91428" tIns="45715" rIns="91428" bIns="45715">
            <a:spAutoFit/>
          </a:bodyPr>
          <a:lstStyle/>
          <a:p>
            <a:pPr marL="269875" indent="-269875">
              <a:buFontTx/>
              <a:buChar char="-"/>
              <a:defRPr/>
            </a:pPr>
            <a:r>
              <a:rPr lang="nl-BE" sz="2800" dirty="0"/>
              <a:t>Wie is er </a:t>
            </a:r>
            <a:r>
              <a:rPr lang="nl-BE" sz="2800" b="1" dirty="0"/>
              <a:t>vennoot</a:t>
            </a:r>
            <a:r>
              <a:rPr lang="nl-BE" sz="2800" dirty="0"/>
              <a:t> van een coöperatie?</a:t>
            </a:r>
          </a:p>
          <a:p>
            <a:pPr marL="269875" indent="-269875">
              <a:defRPr/>
            </a:pPr>
            <a:endParaRPr lang="nl-BE" sz="2800" dirty="0"/>
          </a:p>
          <a:p>
            <a:pPr marL="269875" indent="-269875">
              <a:buFontTx/>
              <a:buChar char="-"/>
              <a:defRPr/>
            </a:pPr>
            <a:r>
              <a:rPr lang="nl-BE" sz="2800" dirty="0"/>
              <a:t>Waarop heb je recht </a:t>
            </a:r>
            <a:r>
              <a:rPr lang="nl-BE" sz="2800" b="1" dirty="0"/>
              <a:t>als vennoot </a:t>
            </a:r>
            <a:r>
              <a:rPr lang="nl-BE" sz="2800" dirty="0"/>
              <a:t>in een coöperatie? </a:t>
            </a:r>
          </a:p>
          <a:p>
            <a:pPr>
              <a:defRPr/>
            </a:pPr>
            <a:endParaRPr lang="nl-BE" sz="3500" dirty="0">
              <a:solidFill>
                <a:srgbClr val="003399"/>
              </a:solidFill>
            </a:endParaRPr>
          </a:p>
        </p:txBody>
      </p:sp>
    </p:spTree>
    <p:extLst>
      <p:ext uri="{BB962C8B-B14F-4D97-AF65-F5344CB8AC3E}">
        <p14:creationId xmlns:p14="http://schemas.microsoft.com/office/powerpoint/2010/main" xmlns="" val="170283673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hthoek 4"/>
          <p:cNvSpPr>
            <a:spLocks noChangeArrowheads="1"/>
          </p:cNvSpPr>
          <p:nvPr/>
        </p:nvSpPr>
        <p:spPr bwMode="auto">
          <a:xfrm>
            <a:off x="611560" y="116632"/>
            <a:ext cx="8550193"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55" tIns="40078" rIns="80155" bIns="4007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nl-BE" sz="3200" dirty="0">
                <a:solidFill>
                  <a:srgbClr val="FF0000"/>
                </a:solidFill>
                <a:latin typeface="Arial Rounded MT Bold" panose="020F0704030504030204" pitchFamily="34" charset="0"/>
              </a:rPr>
              <a:t>De </a:t>
            </a:r>
            <a:r>
              <a:rPr lang="en-GB" altLang="nl-BE" sz="3200" dirty="0" err="1">
                <a:solidFill>
                  <a:srgbClr val="FF0000"/>
                </a:solidFill>
                <a:latin typeface="Arial Rounded MT Bold" panose="020F0704030504030204" pitchFamily="34" charset="0"/>
              </a:rPr>
              <a:t>vennoot</a:t>
            </a:r>
            <a:r>
              <a:rPr lang="en-GB" altLang="nl-BE" sz="3200" dirty="0">
                <a:solidFill>
                  <a:srgbClr val="FF0000"/>
                </a:solidFill>
                <a:latin typeface="Arial Rounded MT Bold" panose="020F0704030504030204" pitchFamily="34" charset="0"/>
              </a:rPr>
              <a:t> in </a:t>
            </a:r>
            <a:r>
              <a:rPr lang="en-GB" altLang="nl-BE" sz="3200" dirty="0" err="1">
                <a:solidFill>
                  <a:srgbClr val="FF0000"/>
                </a:solidFill>
                <a:latin typeface="Arial Rounded MT Bold" panose="020F0704030504030204" pitchFamily="34" charset="0"/>
              </a:rPr>
              <a:t>een</a:t>
            </a:r>
            <a:r>
              <a:rPr lang="en-GB" altLang="nl-BE" sz="3200" dirty="0">
                <a:solidFill>
                  <a:srgbClr val="FF0000"/>
                </a:solidFill>
                <a:latin typeface="Arial Rounded MT Bold" panose="020F0704030504030204" pitchFamily="34" charset="0"/>
              </a:rPr>
              <a:t> </a:t>
            </a:r>
            <a:r>
              <a:rPr lang="en-GB" altLang="nl-BE" sz="3200" dirty="0" err="1">
                <a:solidFill>
                  <a:srgbClr val="FF0000"/>
                </a:solidFill>
                <a:latin typeface="Arial Rounded MT Bold" panose="020F0704030504030204" pitchFamily="34" charset="0"/>
              </a:rPr>
              <a:t>coöperatie</a:t>
            </a:r>
            <a:endParaRPr lang="fr-FR" altLang="nl-BE" sz="3200" dirty="0">
              <a:solidFill>
                <a:srgbClr val="FF0000"/>
              </a:solidFill>
              <a:latin typeface="Arial Rounded MT Bold" panose="020F0704030504030204" pitchFamily="34" charset="0"/>
            </a:endParaRPr>
          </a:p>
        </p:txBody>
      </p:sp>
      <p:sp>
        <p:nvSpPr>
          <p:cNvPr id="6" name="Rectangle 5"/>
          <p:cNvSpPr/>
          <p:nvPr/>
        </p:nvSpPr>
        <p:spPr>
          <a:xfrm>
            <a:off x="584923" y="1484784"/>
            <a:ext cx="8497069" cy="4832082"/>
          </a:xfrm>
          <a:prstGeom prst="rect">
            <a:avLst/>
          </a:prstGeom>
        </p:spPr>
        <p:txBody>
          <a:bodyPr wrap="square" lIns="91428" tIns="45715" rIns="91428" bIns="45715">
            <a:spAutoFit/>
          </a:bodyPr>
          <a:lstStyle/>
          <a:p>
            <a:pPr>
              <a:buFontTx/>
              <a:buChar char="-"/>
              <a:defRPr/>
            </a:pPr>
            <a:r>
              <a:rPr lang="nl-BE" sz="2800" dirty="0" smtClean="0"/>
              <a:t> Aandeelhouder </a:t>
            </a:r>
            <a:r>
              <a:rPr lang="nl-BE" sz="2800" dirty="0"/>
              <a:t>in een nv, bvba</a:t>
            </a:r>
            <a:r>
              <a:rPr lang="nl-BE" sz="2800" dirty="0" smtClean="0"/>
              <a:t>, …</a:t>
            </a:r>
            <a:endParaRPr lang="nl-BE" sz="2800" dirty="0"/>
          </a:p>
          <a:p>
            <a:pPr marL="452438" indent="-452438">
              <a:buFont typeface="Wingdings" pitchFamily="2" charset="2"/>
              <a:buChar char="à"/>
              <a:defRPr/>
            </a:pPr>
            <a:r>
              <a:rPr lang="nl-BE" sz="2800" dirty="0"/>
              <a:t>bezit aandelen</a:t>
            </a:r>
          </a:p>
          <a:p>
            <a:pPr marL="452438" indent="-452438">
              <a:buFont typeface="Wingdings" pitchFamily="2" charset="2"/>
              <a:buChar char="à"/>
              <a:defRPr/>
            </a:pPr>
            <a:r>
              <a:rPr lang="nl-BE" sz="2800" dirty="0"/>
              <a:t>participeert in winst</a:t>
            </a:r>
          </a:p>
          <a:p>
            <a:pPr marL="452438" indent="-452438">
              <a:buFont typeface="Wingdings" pitchFamily="2" charset="2"/>
              <a:buChar char="à"/>
              <a:defRPr/>
            </a:pPr>
            <a:r>
              <a:rPr lang="nl-BE" sz="2800" dirty="0"/>
              <a:t>x aandelen = x stemmen</a:t>
            </a:r>
          </a:p>
          <a:p>
            <a:pPr>
              <a:buFont typeface="Wingdings" pitchFamily="2" charset="2"/>
              <a:buChar char="à"/>
              <a:defRPr/>
            </a:pPr>
            <a:endParaRPr lang="nl-BE" sz="2800" dirty="0"/>
          </a:p>
          <a:p>
            <a:pPr>
              <a:buFontTx/>
              <a:buChar char="-"/>
              <a:defRPr/>
            </a:pPr>
            <a:r>
              <a:rPr lang="nl-BE" sz="2800" dirty="0" smtClean="0"/>
              <a:t> Vennoot </a:t>
            </a:r>
            <a:r>
              <a:rPr lang="nl-BE" sz="2800" dirty="0"/>
              <a:t>in een (erkende) coöperatie</a:t>
            </a:r>
          </a:p>
          <a:p>
            <a:pPr marL="452438" indent="-452438">
              <a:buFont typeface="Wingdings" pitchFamily="2" charset="2"/>
              <a:buChar char="à"/>
              <a:defRPr/>
            </a:pPr>
            <a:r>
              <a:rPr lang="nl-BE" sz="2800" dirty="0">
                <a:sym typeface="Wingdings" pitchFamily="2" charset="2"/>
              </a:rPr>
              <a:t>bezit aandelen</a:t>
            </a:r>
          </a:p>
          <a:p>
            <a:pPr marL="452438" indent="-452438">
              <a:buFont typeface="Wingdings" pitchFamily="2" charset="2"/>
              <a:buChar char="à"/>
              <a:defRPr/>
            </a:pPr>
            <a:r>
              <a:rPr lang="nl-BE" sz="2800" dirty="0">
                <a:sym typeface="Wingdings" pitchFamily="2" charset="2"/>
              </a:rPr>
              <a:t>p</a:t>
            </a:r>
            <a:r>
              <a:rPr lang="nl-BE" sz="2800" dirty="0"/>
              <a:t>articipeert (beperkt) in winst</a:t>
            </a:r>
          </a:p>
          <a:p>
            <a:pPr marL="452438" indent="-452438">
              <a:defRPr/>
            </a:pPr>
            <a:r>
              <a:rPr lang="nl-BE" sz="2800" dirty="0"/>
              <a:t>     6% div. – soms uitstap aan nominale waarde</a:t>
            </a:r>
          </a:p>
          <a:p>
            <a:pPr marL="452438" indent="-452438">
              <a:buFont typeface="Wingdings" pitchFamily="2" charset="2"/>
              <a:buChar char="à"/>
              <a:defRPr/>
            </a:pPr>
            <a:r>
              <a:rPr lang="nl-BE" sz="2800" dirty="0">
                <a:sym typeface="Wingdings" pitchFamily="2" charset="2"/>
              </a:rPr>
              <a:t>is ook lid: gebruikersrelatie</a:t>
            </a:r>
          </a:p>
          <a:p>
            <a:pPr marL="452438" indent="-452438">
              <a:buFont typeface="Wingdings" pitchFamily="2" charset="2"/>
              <a:buChar char="à"/>
              <a:defRPr/>
            </a:pPr>
            <a:r>
              <a:rPr lang="nl-BE" sz="2800" dirty="0"/>
              <a:t>democratisch </a:t>
            </a:r>
            <a:r>
              <a:rPr lang="nl-BE" sz="2800" dirty="0" smtClean="0"/>
              <a:t>stemrecht</a:t>
            </a:r>
            <a:endParaRPr lang="nl-BE" sz="2800" dirty="0"/>
          </a:p>
        </p:txBody>
      </p:sp>
    </p:spTree>
    <p:extLst>
      <p:ext uri="{BB962C8B-B14F-4D97-AF65-F5344CB8AC3E}">
        <p14:creationId xmlns:p14="http://schemas.microsoft.com/office/powerpoint/2010/main" xmlns="" val="14183049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71600" y="116632"/>
            <a:ext cx="8172400" cy="576064"/>
          </a:xfrm>
        </p:spPr>
        <p:txBody>
          <a:bodyPr>
            <a:normAutofit fontScale="90000"/>
          </a:bodyPr>
          <a:lstStyle/>
          <a:p>
            <a:pPr eaLnBrk="1" hangingPunct="1"/>
            <a:r>
              <a:rPr lang="fr-BE" altLang="nl-BE" sz="3200" dirty="0" smtClean="0">
                <a:solidFill>
                  <a:srgbClr val="FF0000"/>
                </a:solidFill>
                <a:latin typeface="Arial Rounded MT Bold" panose="020F0704030504030204" pitchFamily="34" charset="0"/>
              </a:rPr>
              <a:t>VRAAG 1: </a:t>
            </a:r>
            <a:r>
              <a:rPr lang="fr-BE" altLang="nl-BE" sz="3200" dirty="0" err="1" smtClean="0">
                <a:solidFill>
                  <a:srgbClr val="FF0000"/>
                </a:solidFill>
                <a:latin typeface="Arial Rounded MT Bold" panose="020F0704030504030204" pitchFamily="34" charset="0"/>
              </a:rPr>
              <a:t>inzage</a:t>
            </a:r>
            <a:r>
              <a:rPr lang="fr-BE" altLang="nl-BE" sz="3200" dirty="0" smtClean="0">
                <a:solidFill>
                  <a:srgbClr val="FF0000"/>
                </a:solidFill>
                <a:latin typeface="Arial Rounded MT Bold" panose="020F0704030504030204" pitchFamily="34" charset="0"/>
              </a:rPr>
              <a:t> in </a:t>
            </a:r>
            <a:r>
              <a:rPr lang="fr-BE" altLang="nl-BE" sz="3200" dirty="0" err="1" smtClean="0">
                <a:solidFill>
                  <a:srgbClr val="FF0000"/>
                </a:solidFill>
                <a:latin typeface="Arial Rounded MT Bold" panose="020F0704030504030204" pitchFamily="34" charset="0"/>
              </a:rPr>
              <a:t>vennotenregister</a:t>
            </a:r>
            <a:endParaRPr lang="en-GB" altLang="nl-BE" sz="3200" dirty="0" smtClean="0">
              <a:solidFill>
                <a:srgbClr val="FF0000"/>
              </a:solidFill>
              <a:latin typeface="Arial Rounded MT Bold" panose="020F0704030504030204" pitchFamily="34" charset="0"/>
            </a:endParaRPr>
          </a:p>
        </p:txBody>
      </p:sp>
      <p:sp>
        <p:nvSpPr>
          <p:cNvPr id="6147" name="Rectangle 3"/>
          <p:cNvSpPr>
            <a:spLocks noGrp="1" noChangeArrowheads="1"/>
          </p:cNvSpPr>
          <p:nvPr>
            <p:ph type="body" sz="half" idx="1"/>
          </p:nvPr>
        </p:nvSpPr>
        <p:spPr>
          <a:xfrm>
            <a:off x="1062038" y="1012825"/>
            <a:ext cx="7904162" cy="5040313"/>
          </a:xfrm>
        </p:spPr>
        <p:txBody>
          <a:bodyPr/>
          <a:lstStyle/>
          <a:p>
            <a:pPr marL="465138" indent="-465138" eaLnBrk="1" hangingPunct="1">
              <a:lnSpc>
                <a:spcPct val="90000"/>
              </a:lnSpc>
              <a:buFontTx/>
              <a:buChar char="-"/>
            </a:pPr>
            <a:endParaRPr lang="fr-BE" altLang="nl-BE" smtClean="0">
              <a:solidFill>
                <a:srgbClr val="003399"/>
              </a:solidFill>
            </a:endParaRPr>
          </a:p>
          <a:p>
            <a:pPr marL="465138" indent="-465138" eaLnBrk="1" hangingPunct="1">
              <a:lnSpc>
                <a:spcPct val="90000"/>
              </a:lnSpc>
              <a:buFont typeface="Wingdings" pitchFamily="2" charset="2"/>
              <a:buChar char="Ø"/>
            </a:pPr>
            <a:endParaRPr lang="fr-BE" altLang="nl-BE" smtClean="0">
              <a:solidFill>
                <a:srgbClr val="003399"/>
              </a:solidFill>
            </a:endParaRPr>
          </a:p>
        </p:txBody>
      </p:sp>
      <p:pic>
        <p:nvPicPr>
          <p:cNvPr id="6148" name="Afbeelding 4" descr="NewB.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54877" y="1259046"/>
            <a:ext cx="6001841" cy="3424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9" name="Tekstvak 5"/>
          <p:cNvSpPr txBox="1">
            <a:spLocks noChangeArrowheads="1"/>
          </p:cNvSpPr>
          <p:nvPr/>
        </p:nvSpPr>
        <p:spPr bwMode="auto">
          <a:xfrm>
            <a:off x="207127" y="4683481"/>
            <a:ext cx="8856662" cy="1804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65" tIns="40083" rIns="80165" bIns="400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altLang="nl-BE" sz="2800" dirty="0">
                <a:latin typeface="+mn-lt"/>
              </a:rPr>
              <a:t>Kan ik als individuele vennoot de gegevens van de 43.999  andere vennoten gaan inkijken?</a:t>
            </a:r>
          </a:p>
          <a:p>
            <a:pPr eaLnBrk="1" hangingPunct="1"/>
            <a:r>
              <a:rPr lang="nl-BE" altLang="nl-BE" sz="2800" dirty="0">
                <a:latin typeface="+mn-lt"/>
              </a:rPr>
              <a:t>Ik wil namelijk weten of mijn zogenaamde progressieve  buurman, baas, vriend</a:t>
            </a:r>
            <a:r>
              <a:rPr lang="nl-BE" altLang="nl-BE" sz="2800" dirty="0" smtClean="0">
                <a:latin typeface="+mn-lt"/>
              </a:rPr>
              <a:t>, … </a:t>
            </a:r>
            <a:r>
              <a:rPr lang="nl-BE" altLang="nl-BE" sz="2800" dirty="0">
                <a:latin typeface="+mn-lt"/>
              </a:rPr>
              <a:t>ook een aandeel gekocht heeft? </a:t>
            </a:r>
          </a:p>
        </p:txBody>
      </p:sp>
    </p:spTree>
    <p:extLst>
      <p:ext uri="{BB962C8B-B14F-4D97-AF65-F5344CB8AC3E}">
        <p14:creationId xmlns:p14="http://schemas.microsoft.com/office/powerpoint/2010/main" xmlns="" val="18683527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560" y="116632"/>
            <a:ext cx="8352928" cy="576064"/>
          </a:xfrm>
        </p:spPr>
        <p:txBody>
          <a:bodyPr>
            <a:noAutofit/>
          </a:bodyPr>
          <a:lstStyle/>
          <a:p>
            <a:pPr eaLnBrk="1" hangingPunct="1"/>
            <a:r>
              <a:rPr lang="fr-BE" altLang="nl-BE" sz="3200" dirty="0" smtClean="0">
                <a:solidFill>
                  <a:srgbClr val="FF0000"/>
                </a:solidFill>
                <a:latin typeface="Arial Rounded MT Bold" panose="020F0704030504030204" pitchFamily="34" charset="0"/>
              </a:rPr>
              <a:t>ANTWOORD VRAAG 1</a:t>
            </a:r>
            <a:endParaRPr lang="en-GB" altLang="nl-BE" sz="3200" dirty="0" smtClean="0">
              <a:solidFill>
                <a:srgbClr val="FF0000"/>
              </a:solidFill>
              <a:latin typeface="Arial Rounded MT Bold" panose="020F0704030504030204" pitchFamily="34" charset="0"/>
            </a:endParaRPr>
          </a:p>
        </p:txBody>
      </p:sp>
      <p:sp>
        <p:nvSpPr>
          <p:cNvPr id="8195" name="Rectangle 3"/>
          <p:cNvSpPr>
            <a:spLocks noGrp="1" noChangeArrowheads="1"/>
          </p:cNvSpPr>
          <p:nvPr>
            <p:ph type="body" sz="half" idx="1"/>
          </p:nvPr>
        </p:nvSpPr>
        <p:spPr>
          <a:xfrm>
            <a:off x="683569" y="1557338"/>
            <a:ext cx="7992887" cy="4607966"/>
          </a:xfrm>
        </p:spPr>
        <p:txBody>
          <a:bodyPr/>
          <a:lstStyle/>
          <a:p>
            <a:pPr marL="466240" indent="-466240" eaLnBrk="1" hangingPunct="1">
              <a:lnSpc>
                <a:spcPct val="90000"/>
              </a:lnSpc>
              <a:buFont typeface="Arial" charset="0"/>
              <a:buNone/>
              <a:defRPr/>
            </a:pPr>
            <a:r>
              <a:rPr lang="nl-BE" dirty="0" smtClean="0"/>
              <a:t>Ja !</a:t>
            </a:r>
          </a:p>
          <a:p>
            <a:pPr marL="466240" indent="-466240" eaLnBrk="1" hangingPunct="1">
              <a:lnSpc>
                <a:spcPct val="90000"/>
              </a:lnSpc>
              <a:buFont typeface="Arial" charset="0"/>
              <a:buNone/>
              <a:defRPr/>
            </a:pPr>
            <a:endParaRPr lang="nl-BE" dirty="0" smtClean="0"/>
          </a:p>
          <a:p>
            <a:pPr marL="0" indent="0" eaLnBrk="1" hangingPunct="1">
              <a:lnSpc>
                <a:spcPct val="90000"/>
              </a:lnSpc>
              <a:buFont typeface="Arial" charset="0"/>
              <a:buNone/>
              <a:defRPr/>
            </a:pPr>
            <a:r>
              <a:rPr lang="nl-BE" i="1" dirty="0" smtClean="0">
                <a:hlinkClick r:id="rId3"/>
              </a:rPr>
              <a:t>Art.</a:t>
            </a:r>
            <a:r>
              <a:rPr lang="nl-BE" i="1" dirty="0" smtClean="0"/>
              <a:t> </a:t>
            </a:r>
            <a:r>
              <a:rPr lang="nl-BE" i="1" dirty="0" smtClean="0">
                <a:hlinkClick r:id="rId3"/>
              </a:rPr>
              <a:t>357</a:t>
            </a:r>
            <a:r>
              <a:rPr lang="nl-BE" i="1" dirty="0" smtClean="0"/>
              <a:t>. § 1. In de zetel van de coöperatieve vennootschap wordt een aandelenregister gehouden, waarvan elke vennoot inzage kan nemen.</a:t>
            </a:r>
            <a:endParaRPr lang="fr-BE" dirty="0" smtClean="0"/>
          </a:p>
          <a:p>
            <a:pPr marL="466240" indent="-466240" eaLnBrk="1" hangingPunct="1">
              <a:lnSpc>
                <a:spcPct val="90000"/>
              </a:lnSpc>
              <a:buFont typeface="Wingdings" pitchFamily="2" charset="2"/>
              <a:buChar char="Ø"/>
              <a:defRPr/>
            </a:pPr>
            <a:endParaRPr lang="fr-BE" dirty="0" smtClean="0">
              <a:solidFill>
                <a:srgbClr val="003399"/>
              </a:solidFill>
            </a:endParaRPr>
          </a:p>
        </p:txBody>
      </p:sp>
    </p:spTree>
    <p:extLst>
      <p:ext uri="{BB962C8B-B14F-4D97-AF65-F5344CB8AC3E}">
        <p14:creationId xmlns:p14="http://schemas.microsoft.com/office/powerpoint/2010/main" xmlns="" val="36703918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116632"/>
            <a:ext cx="8568186" cy="620688"/>
          </a:xfrm>
        </p:spPr>
        <p:txBody>
          <a:bodyPr/>
          <a:lstStyle/>
          <a:p>
            <a:pPr eaLnBrk="1" hangingPunct="1"/>
            <a:r>
              <a:rPr lang="fr-BE" altLang="nl-BE" sz="3200" dirty="0" smtClean="0">
                <a:solidFill>
                  <a:srgbClr val="FF0000"/>
                </a:solidFill>
                <a:latin typeface="Arial Rounded MT Bold" panose="020F0704030504030204" pitchFamily="34" charset="0"/>
              </a:rPr>
              <a:t>VRAAG 2: </a:t>
            </a:r>
            <a:r>
              <a:rPr lang="fr-BE" altLang="nl-BE" sz="3200" dirty="0" err="1" smtClean="0">
                <a:solidFill>
                  <a:srgbClr val="FF0000"/>
                </a:solidFill>
                <a:latin typeface="Arial Rounded MT Bold" panose="020F0704030504030204" pitchFamily="34" charset="0"/>
              </a:rPr>
              <a:t>volstorten</a:t>
            </a:r>
            <a:r>
              <a:rPr lang="fr-BE" altLang="nl-BE" sz="3200" dirty="0" smtClean="0">
                <a:solidFill>
                  <a:srgbClr val="FF0000"/>
                </a:solidFill>
                <a:latin typeface="Arial Rounded MT Bold" panose="020F0704030504030204" pitchFamily="34" charset="0"/>
              </a:rPr>
              <a:t> </a:t>
            </a:r>
            <a:r>
              <a:rPr lang="fr-BE" altLang="nl-BE" sz="3200" dirty="0" err="1" smtClean="0">
                <a:solidFill>
                  <a:srgbClr val="FF0000"/>
                </a:solidFill>
                <a:latin typeface="Arial Rounded MT Bold" panose="020F0704030504030204" pitchFamily="34" charset="0"/>
              </a:rPr>
              <a:t>aandelen</a:t>
            </a:r>
            <a:endParaRPr lang="en-GB" altLang="nl-BE" sz="3200" dirty="0" smtClean="0">
              <a:solidFill>
                <a:srgbClr val="FF0000"/>
              </a:solidFill>
              <a:latin typeface="Arial Rounded MT Bold" panose="020F0704030504030204" pitchFamily="34" charset="0"/>
            </a:endParaRPr>
          </a:p>
        </p:txBody>
      </p:sp>
      <p:sp>
        <p:nvSpPr>
          <p:cNvPr id="9219" name="Rectangle 3"/>
          <p:cNvSpPr>
            <a:spLocks noGrp="1" noChangeArrowheads="1"/>
          </p:cNvSpPr>
          <p:nvPr>
            <p:ph type="body" sz="half" idx="1"/>
          </p:nvPr>
        </p:nvSpPr>
        <p:spPr>
          <a:xfrm>
            <a:off x="107950" y="1412875"/>
            <a:ext cx="8928100" cy="5112469"/>
          </a:xfrm>
        </p:spPr>
        <p:txBody>
          <a:bodyPr>
            <a:normAutofit fontScale="92500" lnSpcReduction="20000"/>
          </a:bodyPr>
          <a:lstStyle/>
          <a:p>
            <a:pPr marL="466240" indent="-466240" eaLnBrk="1" hangingPunct="1">
              <a:lnSpc>
                <a:spcPct val="90000"/>
              </a:lnSpc>
              <a:buFont typeface="Arial" charset="0"/>
              <a:buNone/>
              <a:defRPr/>
            </a:pPr>
            <a:r>
              <a:rPr lang="nl-BE" sz="2600" dirty="0" smtClean="0"/>
              <a:t>Marianne heeft een coöperatie opgericht om de</a:t>
            </a:r>
          </a:p>
          <a:p>
            <a:pPr marL="466240" indent="-466240" eaLnBrk="1" hangingPunct="1">
              <a:lnSpc>
                <a:spcPct val="90000"/>
              </a:lnSpc>
              <a:buFont typeface="Arial" charset="0"/>
              <a:buNone/>
              <a:defRPr/>
            </a:pPr>
            <a:r>
              <a:rPr lang="nl-BE" sz="2600" dirty="0" smtClean="0"/>
              <a:t>door haar zelf ontworpen tassen uit gerecycleerde</a:t>
            </a:r>
          </a:p>
          <a:p>
            <a:pPr marL="466240" indent="-466240" eaLnBrk="1" hangingPunct="1">
              <a:lnSpc>
                <a:spcPct val="90000"/>
              </a:lnSpc>
              <a:buFont typeface="Arial" charset="0"/>
              <a:buNone/>
              <a:defRPr/>
            </a:pPr>
            <a:r>
              <a:rPr lang="nl-BE" sz="2600" dirty="0" smtClean="0"/>
              <a:t>materialen te verkopen. Ze vraagt aan Marie, haar</a:t>
            </a:r>
          </a:p>
          <a:p>
            <a:pPr marL="466240" indent="-466240" eaLnBrk="1" hangingPunct="1">
              <a:lnSpc>
                <a:spcPct val="90000"/>
              </a:lnSpc>
              <a:buFont typeface="Arial" charset="0"/>
              <a:buNone/>
              <a:defRPr/>
            </a:pPr>
            <a:r>
              <a:rPr lang="nl-BE" sz="2600" dirty="0" smtClean="0"/>
              <a:t>beste vriendin, om een aandeel van 400 € te kopen. </a:t>
            </a:r>
          </a:p>
          <a:p>
            <a:pPr marL="0" indent="0" eaLnBrk="1" hangingPunct="1">
              <a:lnSpc>
                <a:spcPct val="90000"/>
              </a:lnSpc>
              <a:buFont typeface="Arial" charset="0"/>
              <a:buNone/>
              <a:defRPr/>
            </a:pPr>
            <a:r>
              <a:rPr lang="nl-BE" sz="2600" dirty="0" smtClean="0"/>
              <a:t>Marie die krap bij kas zit, aarzelt. Ze wordt gerustgesteld door Marianne die zegt dat een aandeel in een </a:t>
            </a:r>
            <a:r>
              <a:rPr lang="nl-BE" sz="2600" dirty="0" err="1" smtClean="0"/>
              <a:t>cvba</a:t>
            </a:r>
            <a:r>
              <a:rPr lang="nl-BE" sz="2600" dirty="0" smtClean="0"/>
              <a:t> maar voor ¼ moet volstort worden.</a:t>
            </a:r>
          </a:p>
          <a:p>
            <a:pPr marL="0" indent="0" eaLnBrk="1" hangingPunct="1">
              <a:lnSpc>
                <a:spcPct val="90000"/>
              </a:lnSpc>
              <a:buFont typeface="Arial" charset="0"/>
              <a:buNone/>
              <a:defRPr/>
            </a:pPr>
            <a:r>
              <a:rPr lang="nl-BE" sz="2600" dirty="0" smtClean="0"/>
              <a:t> </a:t>
            </a:r>
          </a:p>
          <a:p>
            <a:pPr marL="0" indent="0" eaLnBrk="1" hangingPunct="1">
              <a:lnSpc>
                <a:spcPct val="90000"/>
              </a:lnSpc>
              <a:buFont typeface="Arial" charset="0"/>
              <a:buNone/>
              <a:defRPr/>
            </a:pPr>
            <a:r>
              <a:rPr lang="nl-BE" sz="2600" i="1" dirty="0" smtClean="0"/>
              <a:t>Art.</a:t>
            </a:r>
            <a:r>
              <a:rPr lang="nl-BE" sz="2600" i="1" dirty="0"/>
              <a:t> </a:t>
            </a:r>
            <a:r>
              <a:rPr lang="nl-BE" sz="2600" i="1" dirty="0" smtClean="0"/>
              <a:t>398. Op elk aandeel dat een inbreng in geld vertegenwoordigt en op elk aandeel dat geheel of gedeeltelijk een inbreng in natura vertegenwoordigt, moet één vierde worden volgestort.</a:t>
            </a:r>
          </a:p>
          <a:p>
            <a:pPr marL="466240" indent="-466240" eaLnBrk="1" hangingPunct="1">
              <a:lnSpc>
                <a:spcPct val="90000"/>
              </a:lnSpc>
              <a:buFont typeface="Arial" charset="0"/>
              <a:buNone/>
              <a:defRPr/>
            </a:pPr>
            <a:endParaRPr lang="nl-BE" sz="2600" i="1" dirty="0" smtClean="0"/>
          </a:p>
          <a:p>
            <a:pPr marL="0" indent="0" eaLnBrk="1" hangingPunct="1">
              <a:lnSpc>
                <a:spcPct val="90000"/>
              </a:lnSpc>
              <a:buFont typeface="Arial" charset="0"/>
              <a:buNone/>
              <a:defRPr/>
            </a:pPr>
            <a:r>
              <a:rPr lang="nl-BE" sz="2600" i="1" dirty="0" smtClean="0"/>
              <a:t>Groot is </a:t>
            </a:r>
            <a:r>
              <a:rPr lang="nl-BE" sz="2600" i="1" dirty="0" err="1" smtClean="0"/>
              <a:t>Marie’s</a:t>
            </a:r>
            <a:r>
              <a:rPr lang="nl-BE" sz="2600" i="1" dirty="0" smtClean="0"/>
              <a:t> verbazing/verontwaardiging als ze drie maanden later een aangetekende brief krijgt met het dwingende verzoek om binnen de week 300 € te storten, zo niet wordt er onmiddellijk een verwijlintrest van 7% aangerekend.</a:t>
            </a:r>
          </a:p>
          <a:p>
            <a:pPr marL="466240" indent="-466240" eaLnBrk="1" hangingPunct="1">
              <a:lnSpc>
                <a:spcPct val="90000"/>
              </a:lnSpc>
              <a:buFont typeface="Arial" charset="0"/>
              <a:buNone/>
              <a:defRPr/>
            </a:pPr>
            <a:r>
              <a:rPr lang="nl-BE" sz="2600" dirty="0" smtClean="0"/>
              <a:t>Vraag: heeft Marianne het recht om dit te doen?  </a:t>
            </a:r>
          </a:p>
          <a:p>
            <a:pPr marL="466240" indent="-466240" eaLnBrk="1" hangingPunct="1">
              <a:lnSpc>
                <a:spcPct val="90000"/>
              </a:lnSpc>
              <a:buFontTx/>
              <a:buChar char="-"/>
              <a:defRPr/>
            </a:pPr>
            <a:endParaRPr lang="fr-BE" sz="3200" dirty="0" smtClean="0">
              <a:solidFill>
                <a:srgbClr val="003399"/>
              </a:solidFill>
            </a:endParaRPr>
          </a:p>
          <a:p>
            <a:pPr marL="466240" indent="-466240" eaLnBrk="1" hangingPunct="1">
              <a:lnSpc>
                <a:spcPct val="90000"/>
              </a:lnSpc>
              <a:buFontTx/>
              <a:buChar char="-"/>
              <a:defRPr/>
            </a:pPr>
            <a:endParaRPr lang="fr-BE" dirty="0" smtClean="0">
              <a:solidFill>
                <a:srgbClr val="003399"/>
              </a:solidFill>
            </a:endParaRPr>
          </a:p>
          <a:p>
            <a:pPr marL="466240" indent="-466240" eaLnBrk="1" hangingPunct="1">
              <a:lnSpc>
                <a:spcPct val="90000"/>
              </a:lnSpc>
              <a:buFont typeface="Wingdings" pitchFamily="2" charset="2"/>
              <a:buChar char="Ø"/>
              <a:defRPr/>
            </a:pPr>
            <a:endParaRPr lang="fr-BE" dirty="0" smtClean="0">
              <a:solidFill>
                <a:srgbClr val="003399"/>
              </a:solidFill>
            </a:endParaRPr>
          </a:p>
        </p:txBody>
      </p:sp>
      <p:sp>
        <p:nvSpPr>
          <p:cNvPr id="4" name="Rechthoek 3"/>
          <p:cNvSpPr/>
          <p:nvPr/>
        </p:nvSpPr>
        <p:spPr bwMode="auto">
          <a:xfrm>
            <a:off x="107504" y="3789040"/>
            <a:ext cx="8887801" cy="1008112"/>
          </a:xfrm>
          <a:prstGeom prst="rect">
            <a:avLst/>
          </a:prstGeom>
          <a:solidFill>
            <a:schemeClr val="accent2">
              <a:lumMod val="75000"/>
              <a:alpha val="9000"/>
            </a:schemeClr>
          </a:solidFill>
          <a:ln w="9525" cap="flat" cmpd="sng" algn="ctr">
            <a:solidFill>
              <a:schemeClr val="tx1"/>
            </a:solidFill>
            <a:prstDash val="solid"/>
            <a:round/>
            <a:headEnd type="none" w="med" len="med"/>
            <a:tailEnd type="none" w="med" len="med"/>
          </a:ln>
          <a:effectLst/>
        </p:spPr>
        <p:txBody>
          <a:bodyPr wrap="none" lIns="80165" tIns="40083" rIns="80165" bIns="40083"/>
          <a:lstStyle/>
          <a:p>
            <a:pPr>
              <a:defRPr/>
            </a:pPr>
            <a:endParaRPr lang="nl-BE" dirty="0">
              <a:latin typeface="Perpetua" pitchFamily="18" charset="0"/>
            </a:endParaRPr>
          </a:p>
        </p:txBody>
      </p:sp>
      <p:pic>
        <p:nvPicPr>
          <p:cNvPr id="8197" name="Picture 2" descr="http://merchandise.nl/wp-content/uploads/2010/02/gerecyclede-ta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32240" y="764704"/>
            <a:ext cx="2263065" cy="18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337464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5" y="0"/>
            <a:ext cx="8676456" cy="908050"/>
          </a:xfrm>
        </p:spPr>
        <p:txBody>
          <a:bodyPr/>
          <a:lstStyle/>
          <a:p>
            <a:pPr eaLnBrk="1" hangingPunct="1"/>
            <a:r>
              <a:rPr lang="fr-BE" altLang="nl-BE" sz="3200" dirty="0" smtClean="0">
                <a:solidFill>
                  <a:srgbClr val="FF0000"/>
                </a:solidFill>
                <a:latin typeface="Arial Rounded MT Bold" panose="020F0704030504030204" pitchFamily="34" charset="0"/>
              </a:rPr>
              <a:t>ANTWOORD VRAAG 2</a:t>
            </a:r>
            <a:endParaRPr lang="en-GB" altLang="nl-BE" sz="3200" dirty="0" smtClean="0">
              <a:solidFill>
                <a:srgbClr val="FF0000"/>
              </a:solidFill>
              <a:latin typeface="Arial Rounded MT Bold" panose="020F0704030504030204" pitchFamily="34" charset="0"/>
            </a:endParaRPr>
          </a:p>
        </p:txBody>
      </p:sp>
      <p:sp>
        <p:nvSpPr>
          <p:cNvPr id="10243" name="Rectangle 3"/>
          <p:cNvSpPr>
            <a:spLocks noGrp="1" noChangeArrowheads="1"/>
          </p:cNvSpPr>
          <p:nvPr>
            <p:ph type="body" sz="half" idx="1"/>
          </p:nvPr>
        </p:nvSpPr>
        <p:spPr>
          <a:xfrm>
            <a:off x="323528" y="1268760"/>
            <a:ext cx="8568952" cy="5472608"/>
          </a:xfrm>
        </p:spPr>
        <p:txBody>
          <a:bodyPr>
            <a:normAutofit lnSpcReduction="10000"/>
          </a:bodyPr>
          <a:lstStyle/>
          <a:p>
            <a:pPr marL="466240" indent="-466240" eaLnBrk="1" hangingPunct="1">
              <a:lnSpc>
                <a:spcPct val="90000"/>
              </a:lnSpc>
              <a:buFont typeface="Arial" charset="0"/>
              <a:buNone/>
              <a:defRPr/>
            </a:pPr>
            <a:r>
              <a:rPr lang="nl-BE" dirty="0" smtClean="0"/>
              <a:t>Antwoord: Ja!</a:t>
            </a:r>
          </a:p>
          <a:p>
            <a:pPr marL="0" indent="0" eaLnBrk="1" hangingPunct="1">
              <a:lnSpc>
                <a:spcPct val="90000"/>
              </a:lnSpc>
              <a:buFont typeface="Arial" charset="0"/>
              <a:buNone/>
              <a:defRPr/>
            </a:pPr>
            <a:r>
              <a:rPr lang="nl-BE" dirty="0" smtClean="0"/>
              <a:t>Voor een bestuurder wiens vennootschap te kampen krijgt met liquiditeitsproblemen, is dit zelfs een daad van behoorlijk bestuur.</a:t>
            </a:r>
          </a:p>
          <a:p>
            <a:pPr marL="466240" indent="-466240" eaLnBrk="1" hangingPunct="1">
              <a:lnSpc>
                <a:spcPct val="90000"/>
              </a:lnSpc>
              <a:buFont typeface="Arial" charset="0"/>
              <a:buNone/>
              <a:defRPr/>
            </a:pPr>
            <a:endParaRPr lang="nl-BE" sz="2000" dirty="0" smtClean="0"/>
          </a:p>
          <a:p>
            <a:pPr marL="0" indent="0" eaLnBrk="1" hangingPunct="1">
              <a:lnSpc>
                <a:spcPct val="90000"/>
              </a:lnSpc>
              <a:buFont typeface="Arial" charset="0"/>
              <a:buNone/>
              <a:defRPr/>
            </a:pPr>
            <a:r>
              <a:rPr lang="nl-BE" i="1" dirty="0" smtClean="0">
                <a:hlinkClick r:id="rId3"/>
              </a:rPr>
              <a:t>Art.</a:t>
            </a:r>
            <a:r>
              <a:rPr lang="nl-BE" i="1" dirty="0" smtClean="0"/>
              <a:t> </a:t>
            </a:r>
            <a:r>
              <a:rPr lang="nl-BE" i="1" dirty="0" smtClean="0">
                <a:hlinkClick r:id="rId3"/>
              </a:rPr>
              <a:t>22</a:t>
            </a:r>
            <a:r>
              <a:rPr lang="nl-BE" i="1" dirty="0" smtClean="0"/>
              <a:t>. Ieder vennoot is aan de vennootschap verschuldigd hetgeen hij beloofd heeft daarin te zullen inbrengen.</a:t>
            </a:r>
            <a:br>
              <a:rPr lang="nl-BE" i="1" dirty="0" smtClean="0"/>
            </a:br>
            <a:r>
              <a:rPr lang="nl-BE" i="1" dirty="0" smtClean="0"/>
              <a:t/>
            </a:r>
            <a:br>
              <a:rPr lang="nl-BE" i="1" dirty="0" smtClean="0"/>
            </a:br>
            <a:r>
              <a:rPr lang="nl-BE" i="1" dirty="0" smtClean="0">
                <a:hlinkClick r:id="rId3"/>
              </a:rPr>
              <a:t>Art.</a:t>
            </a:r>
            <a:r>
              <a:rPr lang="nl-BE" i="1" dirty="0" smtClean="0"/>
              <a:t> </a:t>
            </a:r>
            <a:r>
              <a:rPr lang="nl-BE" i="1" dirty="0" smtClean="0">
                <a:hlinkClick r:id="rId3"/>
              </a:rPr>
              <a:t>23</a:t>
            </a:r>
            <a:r>
              <a:rPr lang="nl-BE" i="1" dirty="0" smtClean="0"/>
              <a:t>. De vennoot die een geldsom in de vennootschap moest inbrengen, en zulks niet gedaan heeft, is, van rechtswege en zonder dat een vordering nodig is, de interest van die som verschuldigd, te rekenen van de dag waarop zij betaald moest worden.</a:t>
            </a:r>
            <a:endParaRPr lang="fr-BE" dirty="0" smtClean="0">
              <a:solidFill>
                <a:srgbClr val="003399"/>
              </a:solidFill>
            </a:endParaRPr>
          </a:p>
        </p:txBody>
      </p:sp>
    </p:spTree>
    <p:extLst>
      <p:ext uri="{BB962C8B-B14F-4D97-AF65-F5344CB8AC3E}">
        <p14:creationId xmlns:p14="http://schemas.microsoft.com/office/powerpoint/2010/main" xmlns="" val="21419158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15616" y="0"/>
            <a:ext cx="8028384" cy="548680"/>
          </a:xfrm>
        </p:spPr>
        <p:txBody>
          <a:bodyPr>
            <a:noAutofit/>
          </a:bodyPr>
          <a:lstStyle/>
          <a:p>
            <a:pPr eaLnBrk="1" hangingPunct="1"/>
            <a:r>
              <a:rPr lang="fr-BE" altLang="nl-BE" sz="3200" dirty="0" smtClean="0">
                <a:solidFill>
                  <a:srgbClr val="FF0000"/>
                </a:solidFill>
                <a:latin typeface="Arial Rounded MT Bold" panose="020F0704030504030204" pitchFamily="34" charset="0"/>
              </a:rPr>
              <a:t>VRAAG 3: </a:t>
            </a:r>
            <a:r>
              <a:rPr lang="fr-BE" altLang="nl-BE" sz="3200" dirty="0" err="1" smtClean="0">
                <a:solidFill>
                  <a:srgbClr val="FF0000"/>
                </a:solidFill>
                <a:latin typeface="Arial Rounded MT Bold" panose="020F0704030504030204" pitchFamily="34" charset="0"/>
              </a:rPr>
              <a:t>informatie</a:t>
            </a:r>
            <a:r>
              <a:rPr lang="fr-BE" altLang="nl-BE" sz="3200" dirty="0" smtClean="0">
                <a:solidFill>
                  <a:srgbClr val="FF0000"/>
                </a:solidFill>
                <a:latin typeface="Arial Rounded MT Bold" panose="020F0704030504030204" pitchFamily="34" charset="0"/>
              </a:rPr>
              <a:t>- en </a:t>
            </a:r>
            <a:r>
              <a:rPr lang="fr-BE" altLang="nl-BE" sz="3200" dirty="0" err="1" smtClean="0">
                <a:solidFill>
                  <a:srgbClr val="FF0000"/>
                </a:solidFill>
                <a:latin typeface="Arial Rounded MT Bold" panose="020F0704030504030204" pitchFamily="34" charset="0"/>
              </a:rPr>
              <a:t>controlerecht</a:t>
            </a:r>
            <a:endParaRPr lang="en-GB" altLang="nl-BE" sz="3200" dirty="0" smtClean="0">
              <a:solidFill>
                <a:srgbClr val="FF0000"/>
              </a:solidFill>
              <a:latin typeface="Arial Rounded MT Bold" panose="020F0704030504030204" pitchFamily="34" charset="0"/>
            </a:endParaRPr>
          </a:p>
        </p:txBody>
      </p:sp>
      <p:pic>
        <p:nvPicPr>
          <p:cNvPr id="1024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520700"/>
            <a:ext cx="7559923" cy="290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4"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7544" y="3409950"/>
            <a:ext cx="7559675" cy="2395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5" name="Tekstvak 5"/>
          <p:cNvSpPr txBox="1">
            <a:spLocks noChangeArrowheads="1"/>
          </p:cNvSpPr>
          <p:nvPr/>
        </p:nvSpPr>
        <p:spPr bwMode="auto">
          <a:xfrm>
            <a:off x="0" y="5805488"/>
            <a:ext cx="9036497"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0165" tIns="40083" rIns="80165" bIns="4008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nl-BE" altLang="nl-BE" sz="2400" dirty="0">
                <a:latin typeface="+mn-lt"/>
              </a:rPr>
              <a:t>Niemand van de 999 andere vennoten stelt zich vragen. Heb ik als individuele vennoot een onderzoeks- en/of controlerecht?</a:t>
            </a:r>
          </a:p>
        </p:txBody>
      </p:sp>
    </p:spTree>
    <p:extLst>
      <p:ext uri="{BB962C8B-B14F-4D97-AF65-F5344CB8AC3E}">
        <p14:creationId xmlns:p14="http://schemas.microsoft.com/office/powerpoint/2010/main" xmlns="" val="366549552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1353</Words>
  <Application>Microsoft Office PowerPoint</Application>
  <PresentationFormat>Diavoorstelling (4:3)</PresentationFormat>
  <Paragraphs>160</Paragraphs>
  <Slides>25</Slides>
  <Notes>25</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Thème Office</vt:lpstr>
      <vt:lpstr>Coöperatieve quiz</vt:lpstr>
      <vt:lpstr>EVEN VOORSTELLEN </vt:lpstr>
      <vt:lpstr>Dia 3</vt:lpstr>
      <vt:lpstr>Dia 4</vt:lpstr>
      <vt:lpstr>VRAAG 1: inzage in vennotenregister</vt:lpstr>
      <vt:lpstr>ANTWOORD VRAAG 1</vt:lpstr>
      <vt:lpstr>VRAAG 2: volstorten aandelen</vt:lpstr>
      <vt:lpstr>ANTWOORD VRAAG 2</vt:lpstr>
      <vt:lpstr>VRAAG 3: informatie- en controlerecht</vt:lpstr>
      <vt:lpstr>ANTWOORD VRAAG  3</vt:lpstr>
      <vt:lpstr>VRAAG   4: recht op informatie</vt:lpstr>
      <vt:lpstr>ANTWOORD VRAAG 4</vt:lpstr>
      <vt:lpstr>VRAAG 5: vast/variabel kapitaal</vt:lpstr>
      <vt:lpstr>ANTWOORD VRAAG 5</vt:lpstr>
      <vt:lpstr>VRAAG 6: recht om in te treden</vt:lpstr>
      <vt:lpstr>ANTWOORD VRAAG 6</vt:lpstr>
      <vt:lpstr>VRAAG 7: aantasting aandelenkapitaal</vt:lpstr>
      <vt:lpstr>ANTWOORD VRAAG 7</vt:lpstr>
      <vt:lpstr>VRAAG 8: DIVIDENDEN</vt:lpstr>
      <vt:lpstr>ANTWOORD VRAAG 8</vt:lpstr>
      <vt:lpstr>VRAAG 9: ALGEMENE VERGADERING</vt:lpstr>
      <vt:lpstr>ANTWOORD VRAAG 9:</vt:lpstr>
      <vt:lpstr>VRAAG 10: Overlijden van een vennoot</vt:lpstr>
      <vt:lpstr>ANTWOORD VRAAG 10</vt:lpstr>
      <vt:lpstr>Dia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dc:creator>
  <cp:lastModifiedBy>PBosmans</cp:lastModifiedBy>
  <cp:revision>27</cp:revision>
  <dcterms:created xsi:type="dcterms:W3CDTF">2011-01-14T13:21:53Z</dcterms:created>
  <dcterms:modified xsi:type="dcterms:W3CDTF">2017-10-18T11:58:47Z</dcterms:modified>
</cp:coreProperties>
</file>